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han" initials="R" lastIdx="1" clrIdx="0">
    <p:extLst>
      <p:ext uri="{19B8F6BF-5375-455C-9EA6-DF929625EA0E}">
        <p15:presenceInfo xmlns:p15="http://schemas.microsoft.com/office/powerpoint/2012/main" userId="S::Rohan_Arul@sd33.bc.ca::368aa7cc-3a5f-450e-9dc4-c7deba13de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833"/>
    <a:srgbClr val="F5A706"/>
    <a:srgbClr val="E77204"/>
    <a:srgbClr val="E43C2F"/>
    <a:srgbClr val="FDF9ED"/>
    <a:srgbClr val="FEF8EC"/>
    <a:srgbClr val="FEF5E2"/>
    <a:srgbClr val="FFF2E7"/>
    <a:srgbClr val="FDFAED"/>
    <a:srgbClr val="FEFC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autoAdjust="0"/>
    <p:restoredTop sz="94660"/>
  </p:normalViewPr>
  <p:slideViewPr>
    <p:cSldViewPr snapToGrid="0">
      <p:cViewPr varScale="1">
        <p:scale>
          <a:sx n="108" d="100"/>
          <a:sy n="108" d="100"/>
        </p:scale>
        <p:origin x="232"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DA6D-CC55-4EB2-ABB3-6D984A81A7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9B6A37-F235-45A3-8670-97066F300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4BEC7-30F1-4A69-A26C-F4C6637C5972}"/>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5DC4A0F7-347A-4EB5-AB30-A9E12F3FE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8F288-8277-4CAF-B8A7-CFFEDDE155E6}"/>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184446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25FCF-8104-45C9-B7F3-016057DC3B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7E8430-E9F9-4AB9-A283-83348D7D88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894AC-E946-4621-80EA-B745788D0DF5}"/>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D7495E0E-314C-4559-9076-48FAB7A6D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11C97-A55C-4543-B50A-5AE71822AAEF}"/>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277647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1A23B5-BABA-4BFC-B3CF-3D0FC4C269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BD01EB-B29D-4723-AB65-45E96422BA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4DBE3-E192-4AD3-9020-633F27F58DA6}"/>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E66CD5EF-87CF-48D8-A550-3795ADFC0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1B122-CA60-4F4A-A946-B2BAE15BE1FB}"/>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90759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D159-C15E-4951-8141-FAAB1E95F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FF81E-CAC1-4F9B-8108-504CABF577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51D60-5E8F-4F3D-B0CF-4A3E275717F0}"/>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CF801675-D2A7-4C14-A4AE-AC611C304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1DCC6-1C9E-45B4-98B6-C36CE666E12F}"/>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386669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F4ECE-5BA7-4404-AEF6-F1C8F5231B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99C6C-607E-4966-B3F7-732AED502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AAEC5D-1808-47A6-9D9D-BEB96C9C18F2}"/>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EC92E6C0-A340-4C01-9CF5-A1F6943CD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502E9-5530-4D79-94A9-29C1FC3274D2}"/>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6843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51BC-390F-4D31-9EFE-7EEB6115C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7C5C8-C638-427D-97E5-1529790936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8AEC31-2555-403C-B0EC-F8E2B43886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540F7B-29BF-47D1-BC6F-AD4A92AFD671}"/>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6" name="Footer Placeholder 5">
            <a:extLst>
              <a:ext uri="{FF2B5EF4-FFF2-40B4-BE49-F238E27FC236}">
                <a16:creationId xmlns:a16="http://schemas.microsoft.com/office/drawing/2014/main" id="{F90D90B4-B2B7-4A03-A4BE-AE1DDDD64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269BB-282C-4CFB-B503-1AAFF2E9B668}"/>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45853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EC1CB-4795-4CE9-89E6-CEC13C2C15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BC9DB8-74A2-449C-8FEA-79BD3CC51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E5112E-A0F8-4910-9307-645F5E1AAB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2B5728-316C-4E5D-A493-3DE8E7A43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6D1F0D-15A3-480A-835F-928E2ABEA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71B3F7-E9AD-45B0-BC51-1D749D8AEBAA}"/>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8" name="Footer Placeholder 7">
            <a:extLst>
              <a:ext uri="{FF2B5EF4-FFF2-40B4-BE49-F238E27FC236}">
                <a16:creationId xmlns:a16="http://schemas.microsoft.com/office/drawing/2014/main" id="{60DCFAA0-5198-4658-8AE3-25FF270701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7047-A97B-48D9-AEAC-6BFC29B46E28}"/>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416696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0880-46E3-4B9B-BFF6-528B8A017A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3D4050-79D8-4115-B44A-DD780215B266}"/>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4" name="Footer Placeholder 3">
            <a:extLst>
              <a:ext uri="{FF2B5EF4-FFF2-40B4-BE49-F238E27FC236}">
                <a16:creationId xmlns:a16="http://schemas.microsoft.com/office/drawing/2014/main" id="{D8B7A38F-9F94-4760-9332-0F3C81BD09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5A5E8D-0C2E-49A7-8B44-B1F21C08BBD9}"/>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192932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E041E2-927C-4995-B986-AF895BAEFDDC}"/>
              </a:ext>
            </a:extLst>
          </p:cNvPr>
          <p:cNvSpPr txBox="1">
            <a:spLocks noChangeAspect="1"/>
          </p:cNvSpPr>
          <p:nvPr userDrawn="1"/>
        </p:nvSpPr>
        <p:spPr>
          <a:xfrm rot="16200000">
            <a:off x="-596490" y="2802918"/>
            <a:ext cx="2043027" cy="707886"/>
          </a:xfrm>
          <a:prstGeom prst="rect">
            <a:avLst/>
          </a:prstGeom>
          <a:noFill/>
        </p:spPr>
        <p:txBody>
          <a:bodyPr wrap="square" rtlCol="0">
            <a:spAutoFit/>
          </a:bodyPr>
          <a:lstStyle/>
          <a:p>
            <a:r>
              <a:rPr lang="en-US" sz="4000" b="1" dirty="0">
                <a:solidFill>
                  <a:schemeClr val="accent1"/>
                </a:solidFill>
              </a:rPr>
              <a:t>Strategy</a:t>
            </a:r>
            <a:endParaRPr lang="en-US" sz="4000" dirty="0">
              <a:solidFill>
                <a:schemeClr val="accent1"/>
              </a:solidFill>
            </a:endParaRPr>
          </a:p>
        </p:txBody>
      </p:sp>
      <p:pic>
        <p:nvPicPr>
          <p:cNvPr id="6" name="Picture 5" descr="A picture containing text, clipart&#10;&#10;Description automatically generated">
            <a:extLst>
              <a:ext uri="{FF2B5EF4-FFF2-40B4-BE49-F238E27FC236}">
                <a16:creationId xmlns:a16="http://schemas.microsoft.com/office/drawing/2014/main" id="{4663780E-A9CD-473E-A452-A09C588AAF33}"/>
              </a:ext>
            </a:extLst>
          </p:cNvPr>
          <p:cNvPicPr>
            <a:picLocks noChangeAspect="1"/>
          </p:cNvPicPr>
          <p:nvPr userDrawn="1"/>
        </p:nvPicPr>
        <p:blipFill>
          <a:blip r:embed="rId2">
            <a:alphaModFix amt="42000"/>
            <a:extLst>
              <a:ext uri="{28A0092B-C50C-407E-A947-70E740481C1C}">
                <a14:useLocalDpi xmlns:a14="http://schemas.microsoft.com/office/drawing/2010/main" val="0"/>
              </a:ext>
            </a:extLst>
          </a:blip>
          <a:stretch>
            <a:fillRect/>
          </a:stretch>
        </p:blipFill>
        <p:spPr>
          <a:xfrm>
            <a:off x="10926146" y="6437154"/>
            <a:ext cx="939596" cy="364860"/>
          </a:xfrm>
          <a:prstGeom prst="rect">
            <a:avLst/>
          </a:prstGeom>
        </p:spPr>
      </p:pic>
      <p:pic>
        <p:nvPicPr>
          <p:cNvPr id="8" name="Picture 7" descr="Shape, circle&#10;&#10;Description automatically generated">
            <a:extLst>
              <a:ext uri="{FF2B5EF4-FFF2-40B4-BE49-F238E27FC236}">
                <a16:creationId xmlns:a16="http://schemas.microsoft.com/office/drawing/2014/main" id="{F08E7EB1-6CCF-4ABF-A72A-E5D6237C8C6F}"/>
              </a:ext>
            </a:extLst>
          </p:cNvPr>
          <p:cNvPicPr>
            <a:picLocks noChangeAspect="1"/>
          </p:cNvPicPr>
          <p:nvPr userDrawn="1"/>
        </p:nvPicPr>
        <p:blipFill>
          <a:blip r:embed="rId3">
            <a:alphaModFix amt="65000"/>
            <a:extLst>
              <a:ext uri="{28A0092B-C50C-407E-A947-70E740481C1C}">
                <a14:useLocalDpi xmlns:a14="http://schemas.microsoft.com/office/drawing/2010/main" val="0"/>
              </a:ext>
            </a:extLst>
          </a:blip>
          <a:stretch>
            <a:fillRect/>
          </a:stretch>
        </p:blipFill>
        <p:spPr>
          <a:xfrm>
            <a:off x="3779194" y="634481"/>
            <a:ext cx="6174706" cy="6134955"/>
          </a:xfrm>
          <a:prstGeom prst="rect">
            <a:avLst/>
          </a:prstGeom>
        </p:spPr>
      </p:pic>
    </p:spTree>
    <p:extLst>
      <p:ext uri="{BB962C8B-B14F-4D97-AF65-F5344CB8AC3E}">
        <p14:creationId xmlns:p14="http://schemas.microsoft.com/office/powerpoint/2010/main" val="328564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E191-D561-45E5-AB13-2B5ED1434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CC26C6-DFB6-48EE-9C25-1B2929E26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D8C740-C109-4F86-9B48-A0D57941E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7EA6F5-7495-4F56-8C04-926B4C270FFA}"/>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6" name="Footer Placeholder 5">
            <a:extLst>
              <a:ext uri="{FF2B5EF4-FFF2-40B4-BE49-F238E27FC236}">
                <a16:creationId xmlns:a16="http://schemas.microsoft.com/office/drawing/2014/main" id="{139BDE65-61C6-4A5F-B249-FBE3FBAE4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00FA0-DDBE-444E-ABCB-47DBF940374C}"/>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96142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0E58-98E7-429E-AE6C-3691C2409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BAF784-29F3-4274-8734-0AEE762D94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EA7FA-7F7D-429A-B7D9-C8AF0FBBA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5F61A8-4076-4251-AF96-1FAA88588486}"/>
              </a:ext>
            </a:extLst>
          </p:cNvPr>
          <p:cNvSpPr>
            <a:spLocks noGrp="1"/>
          </p:cNvSpPr>
          <p:nvPr>
            <p:ph type="dt" sz="half" idx="10"/>
          </p:nvPr>
        </p:nvSpPr>
        <p:spPr/>
        <p:txBody>
          <a:bodyPr/>
          <a:lstStyle/>
          <a:p>
            <a:fld id="{54DED5A8-5C4E-4DA0-8518-96E3CE629E3C}" type="datetimeFigureOut">
              <a:rPr lang="en-US" smtClean="0"/>
              <a:t>12/8/21</a:t>
            </a:fld>
            <a:endParaRPr lang="en-US"/>
          </a:p>
        </p:txBody>
      </p:sp>
      <p:sp>
        <p:nvSpPr>
          <p:cNvPr id="6" name="Footer Placeholder 5">
            <a:extLst>
              <a:ext uri="{FF2B5EF4-FFF2-40B4-BE49-F238E27FC236}">
                <a16:creationId xmlns:a16="http://schemas.microsoft.com/office/drawing/2014/main" id="{3AD07AF7-A512-49F4-B84D-FD856A2AF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DB1BA-48E9-4477-B60E-07D98AC72AF7}"/>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323527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C81709-A4F7-400B-A5D8-D7DDFB2003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C26233-7D55-4481-9BDA-134F1A12EA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51A5F-2FB8-426D-9BA1-2D6ABB8D1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ED5A8-5C4E-4DA0-8518-96E3CE629E3C}" type="datetimeFigureOut">
              <a:rPr lang="en-US" smtClean="0"/>
              <a:t>12/8/21</a:t>
            </a:fld>
            <a:endParaRPr lang="en-US"/>
          </a:p>
        </p:txBody>
      </p:sp>
      <p:sp>
        <p:nvSpPr>
          <p:cNvPr id="5" name="Footer Placeholder 4">
            <a:extLst>
              <a:ext uri="{FF2B5EF4-FFF2-40B4-BE49-F238E27FC236}">
                <a16:creationId xmlns:a16="http://schemas.microsoft.com/office/drawing/2014/main" id="{5C80403A-AE9D-4A38-8ECE-D69859AA5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6B6D79-10A4-4335-B199-520DED2998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F420-37A5-4CB0-AE1B-FF6DF4CEDEA2}" type="slidenum">
              <a:rPr lang="en-US" smtClean="0"/>
              <a:t>‹#›</a:t>
            </a:fld>
            <a:endParaRPr lang="en-US"/>
          </a:p>
        </p:txBody>
      </p:sp>
    </p:spTree>
    <p:extLst>
      <p:ext uri="{BB962C8B-B14F-4D97-AF65-F5344CB8AC3E}">
        <p14:creationId xmlns:p14="http://schemas.microsoft.com/office/powerpoint/2010/main" val="69606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C05EADC-36A9-4FCB-A527-BB81E75F6A80}"/>
              </a:ext>
            </a:extLst>
          </p:cNvPr>
          <p:cNvSpPr/>
          <p:nvPr/>
        </p:nvSpPr>
        <p:spPr>
          <a:xfrm>
            <a:off x="0" y="0"/>
            <a:ext cx="2818701"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9252A9-92F8-42A8-9C85-0256CD381216}"/>
              </a:ext>
            </a:extLst>
          </p:cNvPr>
          <p:cNvSpPr/>
          <p:nvPr/>
        </p:nvSpPr>
        <p:spPr>
          <a:xfrm>
            <a:off x="0" y="0"/>
            <a:ext cx="12192000" cy="109057"/>
          </a:xfrm>
          <a:prstGeom prst="rect">
            <a:avLst/>
          </a:prstGeom>
          <a:solidFill>
            <a:srgbClr val="2D5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clipart&#10;&#10;Description automatically generated">
            <a:extLst>
              <a:ext uri="{FF2B5EF4-FFF2-40B4-BE49-F238E27FC236}">
                <a16:creationId xmlns:a16="http://schemas.microsoft.com/office/drawing/2014/main" id="{74F71C2A-07EE-4CF6-BBEA-9F5EC1291D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26" y="194590"/>
            <a:ext cx="1372894" cy="533117"/>
          </a:xfrm>
          <a:prstGeom prst="rect">
            <a:avLst/>
          </a:prstGeom>
        </p:spPr>
      </p:pic>
      <p:pic>
        <p:nvPicPr>
          <p:cNvPr id="13" name="Picture 12" descr="Text, letter&#10;&#10;Description automatically generated">
            <a:extLst>
              <a:ext uri="{FF2B5EF4-FFF2-40B4-BE49-F238E27FC236}">
                <a16:creationId xmlns:a16="http://schemas.microsoft.com/office/drawing/2014/main" id="{5D13067E-9ED3-417C-8775-312E94E76C8D}"/>
              </a:ext>
            </a:extLst>
          </p:cNvPr>
          <p:cNvPicPr>
            <a:picLocks noChangeAspect="1"/>
          </p:cNvPicPr>
          <p:nvPr/>
        </p:nvPicPr>
        <p:blipFill rotWithShape="1">
          <a:blip r:embed="rId3">
            <a:extLst>
              <a:ext uri="{28A0092B-C50C-407E-A947-70E740481C1C}">
                <a14:useLocalDpi xmlns:a14="http://schemas.microsoft.com/office/drawing/2010/main" val="0"/>
              </a:ext>
            </a:extLst>
          </a:blip>
          <a:srcRect t="12341" b="11340"/>
          <a:stretch/>
        </p:blipFill>
        <p:spPr>
          <a:xfrm>
            <a:off x="-6224" y="4113069"/>
            <a:ext cx="2818701" cy="2746230"/>
          </a:xfrm>
          <a:prstGeom prst="rect">
            <a:avLst/>
          </a:prstGeom>
        </p:spPr>
      </p:pic>
      <p:sp>
        <p:nvSpPr>
          <p:cNvPr id="28" name="TextBox 27">
            <a:extLst>
              <a:ext uri="{FF2B5EF4-FFF2-40B4-BE49-F238E27FC236}">
                <a16:creationId xmlns:a16="http://schemas.microsoft.com/office/drawing/2014/main" id="{89527231-E0A9-4123-97FC-65ADBFEA3408}"/>
              </a:ext>
            </a:extLst>
          </p:cNvPr>
          <p:cNvSpPr txBox="1"/>
          <p:nvPr/>
        </p:nvSpPr>
        <p:spPr>
          <a:xfrm>
            <a:off x="226503" y="1325461"/>
            <a:ext cx="2139192" cy="276999"/>
          </a:xfrm>
          <a:prstGeom prst="rect">
            <a:avLst/>
          </a:prstGeom>
          <a:noFill/>
        </p:spPr>
        <p:txBody>
          <a:bodyPr wrap="square" rtlCol="0">
            <a:spAutoFit/>
          </a:bodyPr>
          <a:lstStyle/>
          <a:p>
            <a:r>
              <a:rPr lang="en-US" sz="1200" b="1" dirty="0">
                <a:solidFill>
                  <a:srgbClr val="2D5C93"/>
                </a:solidFill>
              </a:rPr>
              <a:t>A Statement About Learning</a:t>
            </a:r>
          </a:p>
        </p:txBody>
      </p:sp>
      <p:sp>
        <p:nvSpPr>
          <p:cNvPr id="29" name="TextBox 28">
            <a:extLst>
              <a:ext uri="{FF2B5EF4-FFF2-40B4-BE49-F238E27FC236}">
                <a16:creationId xmlns:a16="http://schemas.microsoft.com/office/drawing/2014/main" id="{98BD5642-0A76-4338-9569-E60D355CE0C2}"/>
              </a:ext>
            </a:extLst>
          </p:cNvPr>
          <p:cNvSpPr txBox="1"/>
          <p:nvPr/>
        </p:nvSpPr>
        <p:spPr>
          <a:xfrm>
            <a:off x="226503" y="1585682"/>
            <a:ext cx="2416029" cy="938719"/>
          </a:xfrm>
          <a:prstGeom prst="rect">
            <a:avLst/>
          </a:prstGeom>
          <a:noFill/>
        </p:spPr>
        <p:txBody>
          <a:bodyPr wrap="square" rtlCol="0">
            <a:spAutoFit/>
          </a:bodyPr>
          <a:lstStyle/>
          <a:p>
            <a:r>
              <a:rPr lang="en-US" sz="1100" i="1" dirty="0"/>
              <a:t>Learning must be engaging, relevant and meaningful, grounded in inclusive practices and First Peoples Principles of Learning, and committed to the growth of future-oriented citizens.</a:t>
            </a:r>
          </a:p>
        </p:txBody>
      </p:sp>
      <p:sp>
        <p:nvSpPr>
          <p:cNvPr id="30" name="TextBox 29">
            <a:extLst>
              <a:ext uri="{FF2B5EF4-FFF2-40B4-BE49-F238E27FC236}">
                <a16:creationId xmlns:a16="http://schemas.microsoft.com/office/drawing/2014/main" id="{40195C0E-F406-40D5-8E8F-6D75C06A22EF}"/>
              </a:ext>
            </a:extLst>
          </p:cNvPr>
          <p:cNvSpPr txBox="1"/>
          <p:nvPr/>
        </p:nvSpPr>
        <p:spPr>
          <a:xfrm>
            <a:off x="6284751" y="201230"/>
            <a:ext cx="2951527" cy="276999"/>
          </a:xfrm>
          <a:prstGeom prst="rect">
            <a:avLst/>
          </a:prstGeom>
          <a:noFill/>
        </p:spPr>
        <p:txBody>
          <a:bodyPr wrap="square" rtlCol="0">
            <a:spAutoFit/>
          </a:bodyPr>
          <a:lstStyle/>
          <a:p>
            <a:pPr algn="ctr"/>
            <a:r>
              <a:rPr lang="en-US" sz="1200" b="1" dirty="0">
                <a:solidFill>
                  <a:srgbClr val="E77204"/>
                </a:solidFill>
              </a:rPr>
              <a:t>Strategic Plan </a:t>
            </a:r>
            <a:r>
              <a:rPr lang="en-US" sz="1200" b="1" dirty="0">
                <a:solidFill>
                  <a:schemeClr val="accent1"/>
                </a:solidFill>
              </a:rPr>
              <a:t>2021-2025</a:t>
            </a:r>
          </a:p>
        </p:txBody>
      </p:sp>
      <p:sp>
        <p:nvSpPr>
          <p:cNvPr id="31" name="TextBox 30">
            <a:extLst>
              <a:ext uri="{FF2B5EF4-FFF2-40B4-BE49-F238E27FC236}">
                <a16:creationId xmlns:a16="http://schemas.microsoft.com/office/drawing/2014/main" id="{B3951D1A-9A14-4C26-8106-683EF01A3DF1}"/>
              </a:ext>
            </a:extLst>
          </p:cNvPr>
          <p:cNvSpPr txBox="1"/>
          <p:nvPr/>
        </p:nvSpPr>
        <p:spPr>
          <a:xfrm>
            <a:off x="3157161" y="502329"/>
            <a:ext cx="8696379" cy="1923604"/>
          </a:xfrm>
          <a:prstGeom prst="rect">
            <a:avLst/>
          </a:prstGeom>
          <a:noFill/>
        </p:spPr>
        <p:txBody>
          <a:bodyPr wrap="square" rtlCol="0">
            <a:spAutoFit/>
          </a:bodyPr>
          <a:lstStyle/>
          <a:p>
            <a:pPr algn="ctr"/>
            <a:r>
              <a:rPr lang="en-US" sz="1200" dirty="0"/>
              <a:t>Our conceptual framework is designed to communicate the big ideas that we believe about our school district in a visual, holistic fashion.</a:t>
            </a:r>
          </a:p>
          <a:p>
            <a:pPr algn="ctr"/>
            <a:r>
              <a:rPr lang="en-US" sz="1200" dirty="0"/>
              <a:t> </a:t>
            </a:r>
          </a:p>
          <a:p>
            <a:pPr algn="ctr"/>
            <a:r>
              <a:rPr lang="en-US" sz="1200" b="1" dirty="0"/>
              <a:t>Features of the framework include: </a:t>
            </a:r>
          </a:p>
          <a:p>
            <a:pPr algn="ctr"/>
            <a:r>
              <a:rPr lang="en-US" sz="1200" dirty="0"/>
              <a:t>The framework is wrapped in First Peoples Principles of Learning (FPPL), using the </a:t>
            </a:r>
            <a:r>
              <a:rPr lang="en-US" sz="1200" dirty="0" err="1"/>
              <a:t>colours</a:t>
            </a:r>
            <a:r>
              <a:rPr lang="en-US" sz="1200" dirty="0"/>
              <a:t> of the cardinal directions of the medicine wheel: White, Yellow, Red and Black. The layers of ‘Mission, Vision and Motto’ as well as Governance are positioned at the outer edges of the framework, representing the important role of keeping our organization moving in the same direction as outlined by our Vision: </a:t>
            </a:r>
          </a:p>
          <a:p>
            <a:pPr algn="ctr"/>
            <a:endParaRPr lang="en-US" sz="1200" i="1" dirty="0">
              <a:solidFill>
                <a:srgbClr val="E77204"/>
              </a:solidFill>
            </a:endParaRPr>
          </a:p>
          <a:p>
            <a:pPr algn="ctr"/>
            <a:r>
              <a:rPr lang="en-US" sz="1200" i="1" dirty="0">
                <a:solidFill>
                  <a:srgbClr val="E77204"/>
                </a:solidFill>
              </a:rPr>
              <a:t>~</a:t>
            </a:r>
            <a:r>
              <a:rPr lang="en-US" sz="1200" i="1" dirty="0" err="1">
                <a:solidFill>
                  <a:srgbClr val="E77204"/>
                </a:solidFill>
              </a:rPr>
              <a:t>Syós:ys</a:t>
            </a:r>
            <a:r>
              <a:rPr lang="en-US" sz="1200" i="1" dirty="0">
                <a:solidFill>
                  <a:srgbClr val="E77204"/>
                </a:solidFill>
              </a:rPr>
              <a:t> </a:t>
            </a:r>
            <a:r>
              <a:rPr lang="en-US" sz="1200" i="1" dirty="0" err="1">
                <a:solidFill>
                  <a:srgbClr val="E77204"/>
                </a:solidFill>
              </a:rPr>
              <a:t>lets’e</a:t>
            </a:r>
            <a:r>
              <a:rPr lang="en-US" sz="1200" i="1" dirty="0">
                <a:solidFill>
                  <a:srgbClr val="E77204"/>
                </a:solidFill>
              </a:rPr>
              <a:t> </a:t>
            </a:r>
            <a:r>
              <a:rPr lang="en-US" sz="1200" i="1" dirty="0" err="1">
                <a:solidFill>
                  <a:srgbClr val="E77204"/>
                </a:solidFill>
              </a:rPr>
              <a:t>th’ále</a:t>
            </a:r>
            <a:r>
              <a:rPr lang="en-US" sz="1200" i="1" dirty="0">
                <a:solidFill>
                  <a:srgbClr val="E77204"/>
                </a:solidFill>
              </a:rPr>
              <a:t>, </a:t>
            </a:r>
            <a:r>
              <a:rPr lang="en-US" sz="1200" i="1" dirty="0" err="1">
                <a:solidFill>
                  <a:srgbClr val="E77204"/>
                </a:solidFill>
              </a:rPr>
              <a:t>lets’emó:t</a:t>
            </a:r>
            <a:r>
              <a:rPr lang="en-US" sz="1200" i="1" dirty="0">
                <a:solidFill>
                  <a:srgbClr val="E77204"/>
                </a:solidFill>
              </a:rPr>
              <a:t>~ </a:t>
            </a:r>
          </a:p>
          <a:p>
            <a:pPr algn="ctr"/>
            <a:r>
              <a:rPr lang="en-US" sz="1100" i="1" dirty="0">
                <a:solidFill>
                  <a:schemeClr val="bg1">
                    <a:lumMod val="50000"/>
                  </a:schemeClr>
                </a:solidFill>
              </a:rPr>
              <a:t>(See EYE </a:t>
            </a:r>
            <a:r>
              <a:rPr lang="en-US" sz="1100" i="1" dirty="0" err="1">
                <a:solidFill>
                  <a:schemeClr val="bg1">
                    <a:lumMod val="50000"/>
                  </a:schemeClr>
                </a:solidFill>
              </a:rPr>
              <a:t>yees</a:t>
            </a:r>
            <a:r>
              <a:rPr lang="en-US" sz="1100" i="1" dirty="0">
                <a:solidFill>
                  <a:schemeClr val="bg1">
                    <a:lumMod val="50000"/>
                  </a:schemeClr>
                </a:solidFill>
              </a:rPr>
              <a:t>, LETS – a - </a:t>
            </a:r>
            <a:r>
              <a:rPr lang="en-US" sz="1100" i="1" dirty="0" err="1">
                <a:solidFill>
                  <a:schemeClr val="bg1">
                    <a:lumMod val="50000"/>
                  </a:schemeClr>
                </a:solidFill>
              </a:rPr>
              <a:t>thala</a:t>
            </a:r>
            <a:r>
              <a:rPr lang="en-US" sz="1100" i="1" dirty="0">
                <a:solidFill>
                  <a:schemeClr val="bg1">
                    <a:lumMod val="50000"/>
                  </a:schemeClr>
                </a:solidFill>
              </a:rPr>
              <a:t>, LETS – a - mot)</a:t>
            </a:r>
          </a:p>
          <a:p>
            <a:pPr algn="ctr"/>
            <a:r>
              <a:rPr lang="en-US" sz="1200" i="1" dirty="0">
                <a:solidFill>
                  <a:srgbClr val="E77204"/>
                </a:solidFill>
              </a:rPr>
              <a:t>~One heart, one mind, working together for a common purpose.~</a:t>
            </a:r>
          </a:p>
        </p:txBody>
      </p:sp>
      <p:pic>
        <p:nvPicPr>
          <p:cNvPr id="32" name="Picture 31" descr="Chart&#10;&#10;Description automatically generated">
            <a:extLst>
              <a:ext uri="{FF2B5EF4-FFF2-40B4-BE49-F238E27FC236}">
                <a16:creationId xmlns:a16="http://schemas.microsoft.com/office/drawing/2014/main" id="{6959400B-65EF-4117-B2A8-B4BE558FB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4405" y="2759381"/>
            <a:ext cx="3681254" cy="3686961"/>
          </a:xfrm>
          <a:prstGeom prst="rect">
            <a:avLst/>
          </a:prstGeom>
        </p:spPr>
      </p:pic>
      <p:sp>
        <p:nvSpPr>
          <p:cNvPr id="33" name="Arrow: Chevron 32">
            <a:extLst>
              <a:ext uri="{FF2B5EF4-FFF2-40B4-BE49-F238E27FC236}">
                <a16:creationId xmlns:a16="http://schemas.microsoft.com/office/drawing/2014/main" id="{E9FEA5CC-6785-462F-A1B1-BA22AE3025C5}"/>
              </a:ext>
            </a:extLst>
          </p:cNvPr>
          <p:cNvSpPr/>
          <p:nvPr/>
        </p:nvSpPr>
        <p:spPr>
          <a:xfrm>
            <a:off x="3128567" y="3037384"/>
            <a:ext cx="2032931" cy="276836"/>
          </a:xfrm>
          <a:prstGeom prst="chevron">
            <a:avLst/>
          </a:prstGeom>
          <a:solidFill>
            <a:srgbClr val="092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HIGH QUALITY INSTRUCTION</a:t>
            </a:r>
          </a:p>
        </p:txBody>
      </p:sp>
      <p:sp>
        <p:nvSpPr>
          <p:cNvPr id="34" name="TextBox 33">
            <a:extLst>
              <a:ext uri="{FF2B5EF4-FFF2-40B4-BE49-F238E27FC236}">
                <a16:creationId xmlns:a16="http://schemas.microsoft.com/office/drawing/2014/main" id="{3A22523F-817F-484D-89B2-D3B6F93B9392}"/>
              </a:ext>
            </a:extLst>
          </p:cNvPr>
          <p:cNvSpPr txBox="1"/>
          <p:nvPr/>
        </p:nvSpPr>
        <p:spPr>
          <a:xfrm>
            <a:off x="3052744" y="3315385"/>
            <a:ext cx="2184576" cy="1107996"/>
          </a:xfrm>
          <a:prstGeom prst="rect">
            <a:avLst/>
          </a:prstGeom>
          <a:noFill/>
        </p:spPr>
        <p:txBody>
          <a:bodyPr wrap="square" rtlCol="0">
            <a:spAutoFit/>
          </a:bodyPr>
          <a:lstStyle/>
          <a:p>
            <a:r>
              <a:rPr lang="en-US" sz="1100" dirty="0"/>
              <a:t>Innovative, inclusive and research based instruction and assessment practices support the well-being of all learners and their readiness to be inspired and engaged in life-long learning.</a:t>
            </a:r>
          </a:p>
        </p:txBody>
      </p:sp>
      <p:sp>
        <p:nvSpPr>
          <p:cNvPr id="35" name="Arrow: Chevron 34">
            <a:extLst>
              <a:ext uri="{FF2B5EF4-FFF2-40B4-BE49-F238E27FC236}">
                <a16:creationId xmlns:a16="http://schemas.microsoft.com/office/drawing/2014/main" id="{E3FBB8B1-15E4-4ED1-9472-5950FD50EDF8}"/>
              </a:ext>
            </a:extLst>
          </p:cNvPr>
          <p:cNvSpPr/>
          <p:nvPr/>
        </p:nvSpPr>
        <p:spPr>
          <a:xfrm>
            <a:off x="3100926" y="4645557"/>
            <a:ext cx="2032931" cy="276836"/>
          </a:xfrm>
          <a:prstGeom prst="chevron">
            <a:avLst/>
          </a:prstGeom>
          <a:solidFill>
            <a:srgbClr val="184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TARGETED INTERVENTIONS</a:t>
            </a:r>
          </a:p>
        </p:txBody>
      </p:sp>
      <p:sp>
        <p:nvSpPr>
          <p:cNvPr id="36" name="TextBox 35">
            <a:extLst>
              <a:ext uri="{FF2B5EF4-FFF2-40B4-BE49-F238E27FC236}">
                <a16:creationId xmlns:a16="http://schemas.microsoft.com/office/drawing/2014/main" id="{F9AA0DA1-57FF-4451-A91F-42858689F913}"/>
              </a:ext>
            </a:extLst>
          </p:cNvPr>
          <p:cNvSpPr txBox="1"/>
          <p:nvPr/>
        </p:nvSpPr>
        <p:spPr>
          <a:xfrm>
            <a:off x="3025103" y="4923558"/>
            <a:ext cx="2184576" cy="938719"/>
          </a:xfrm>
          <a:prstGeom prst="rect">
            <a:avLst/>
          </a:prstGeom>
          <a:noFill/>
        </p:spPr>
        <p:txBody>
          <a:bodyPr wrap="square" rtlCol="0">
            <a:spAutoFit/>
          </a:bodyPr>
          <a:lstStyle/>
          <a:p>
            <a:r>
              <a:rPr lang="en-US" sz="1100" dirty="0"/>
              <a:t>Timely and targeted supports are the cornerstone in creating a culture of equity and belonging where all learners thrive and reach their potential.</a:t>
            </a:r>
          </a:p>
        </p:txBody>
      </p:sp>
      <p:sp>
        <p:nvSpPr>
          <p:cNvPr id="37" name="Arrow: Chevron 36">
            <a:extLst>
              <a:ext uri="{FF2B5EF4-FFF2-40B4-BE49-F238E27FC236}">
                <a16:creationId xmlns:a16="http://schemas.microsoft.com/office/drawing/2014/main" id="{DB61BD8B-6B43-4E49-BDC6-319900A7104B}"/>
              </a:ext>
            </a:extLst>
          </p:cNvPr>
          <p:cNvSpPr/>
          <p:nvPr/>
        </p:nvSpPr>
        <p:spPr>
          <a:xfrm flipH="1">
            <a:off x="9594005" y="3004993"/>
            <a:ext cx="2060572" cy="276836"/>
          </a:xfrm>
          <a:prstGeom prst="chevron">
            <a:avLst/>
          </a:prstGeom>
          <a:solidFill>
            <a:srgbClr val="021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DATA DRIVEN DECISIONS</a:t>
            </a:r>
          </a:p>
        </p:txBody>
      </p:sp>
      <p:sp>
        <p:nvSpPr>
          <p:cNvPr id="38" name="TextBox 37">
            <a:extLst>
              <a:ext uri="{FF2B5EF4-FFF2-40B4-BE49-F238E27FC236}">
                <a16:creationId xmlns:a16="http://schemas.microsoft.com/office/drawing/2014/main" id="{4BEAC504-102D-4665-82B6-42EF70EF40C3}"/>
              </a:ext>
            </a:extLst>
          </p:cNvPr>
          <p:cNvSpPr txBox="1"/>
          <p:nvPr/>
        </p:nvSpPr>
        <p:spPr>
          <a:xfrm>
            <a:off x="9594005" y="3281829"/>
            <a:ext cx="2184576" cy="938719"/>
          </a:xfrm>
          <a:prstGeom prst="rect">
            <a:avLst/>
          </a:prstGeom>
          <a:noFill/>
        </p:spPr>
        <p:txBody>
          <a:bodyPr wrap="square" rtlCol="0">
            <a:spAutoFit/>
          </a:bodyPr>
          <a:lstStyle/>
          <a:p>
            <a:r>
              <a:rPr lang="en-US" sz="1100" dirty="0"/>
              <a:t>The intentional collection and analysis of meaningful evidence ensures that actions and decisions directly support the success of all learners.</a:t>
            </a:r>
          </a:p>
        </p:txBody>
      </p:sp>
      <p:sp>
        <p:nvSpPr>
          <p:cNvPr id="39" name="Arrow: Chevron 38">
            <a:extLst>
              <a:ext uri="{FF2B5EF4-FFF2-40B4-BE49-F238E27FC236}">
                <a16:creationId xmlns:a16="http://schemas.microsoft.com/office/drawing/2014/main" id="{6E805491-2838-4BD0-809D-6328FE9D67BA}"/>
              </a:ext>
            </a:extLst>
          </p:cNvPr>
          <p:cNvSpPr/>
          <p:nvPr/>
        </p:nvSpPr>
        <p:spPr>
          <a:xfrm flipH="1">
            <a:off x="9594005" y="4645557"/>
            <a:ext cx="2060572" cy="276836"/>
          </a:xfrm>
          <a:prstGeom prst="chevron">
            <a:avLst/>
          </a:prstGeom>
          <a:solidFill>
            <a:srgbClr val="2D5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COLLECTIVE RESPONSIBILITY</a:t>
            </a:r>
          </a:p>
        </p:txBody>
      </p:sp>
      <p:sp>
        <p:nvSpPr>
          <p:cNvPr id="40" name="TextBox 39">
            <a:extLst>
              <a:ext uri="{FF2B5EF4-FFF2-40B4-BE49-F238E27FC236}">
                <a16:creationId xmlns:a16="http://schemas.microsoft.com/office/drawing/2014/main" id="{A4324440-1819-4514-BD5F-4E0F7A14CCD4}"/>
              </a:ext>
            </a:extLst>
          </p:cNvPr>
          <p:cNvSpPr txBox="1"/>
          <p:nvPr/>
        </p:nvSpPr>
        <p:spPr>
          <a:xfrm>
            <a:off x="9594005" y="4922393"/>
            <a:ext cx="2184576" cy="938719"/>
          </a:xfrm>
          <a:prstGeom prst="rect">
            <a:avLst/>
          </a:prstGeom>
          <a:noFill/>
        </p:spPr>
        <p:txBody>
          <a:bodyPr wrap="square" rtlCol="0">
            <a:spAutoFit/>
          </a:bodyPr>
          <a:lstStyle/>
          <a:p>
            <a:r>
              <a:rPr lang="en-US" sz="1100" dirty="0"/>
              <a:t>Common core values and shared responsibility for student success promotes deep collaboration and commitment to growth as educated citizens.</a:t>
            </a:r>
          </a:p>
        </p:txBody>
      </p:sp>
      <p:sp>
        <p:nvSpPr>
          <p:cNvPr id="41" name="TextBox 40">
            <a:extLst>
              <a:ext uri="{FF2B5EF4-FFF2-40B4-BE49-F238E27FC236}">
                <a16:creationId xmlns:a16="http://schemas.microsoft.com/office/drawing/2014/main" id="{2CA47DAB-AC06-4FDA-919D-BC99ADE2142B}"/>
              </a:ext>
            </a:extLst>
          </p:cNvPr>
          <p:cNvSpPr txBox="1"/>
          <p:nvPr/>
        </p:nvSpPr>
        <p:spPr>
          <a:xfrm>
            <a:off x="0" y="2635579"/>
            <a:ext cx="2764398" cy="1384995"/>
          </a:xfrm>
          <a:prstGeom prst="rect">
            <a:avLst/>
          </a:prstGeom>
          <a:noFill/>
        </p:spPr>
        <p:txBody>
          <a:bodyPr wrap="square" rtlCol="0">
            <a:spAutoFit/>
          </a:bodyPr>
          <a:lstStyle/>
          <a:p>
            <a:r>
              <a:rPr lang="en-US" sz="1200" b="1" dirty="0">
                <a:solidFill>
                  <a:srgbClr val="2D5C93"/>
                </a:solidFill>
              </a:rPr>
              <a:t>Insert School Name Here</a:t>
            </a: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p:txBody>
      </p:sp>
    </p:spTree>
    <p:extLst>
      <p:ext uri="{BB962C8B-B14F-4D97-AF65-F5344CB8AC3E}">
        <p14:creationId xmlns:p14="http://schemas.microsoft.com/office/powerpoint/2010/main" val="110738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6B07938-B579-8D4B-AB69-1CCDE9C0C8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7272"/>
            <a:ext cx="1579169" cy="1625959"/>
          </a:xfrm>
          <a:prstGeom prst="rect">
            <a:avLst/>
          </a:prstGeom>
        </p:spPr>
      </p:pic>
      <p:sp>
        <p:nvSpPr>
          <p:cNvPr id="5" name="Rectangle 4">
            <a:extLst>
              <a:ext uri="{FF2B5EF4-FFF2-40B4-BE49-F238E27FC236}">
                <a16:creationId xmlns:a16="http://schemas.microsoft.com/office/drawing/2014/main" id="{EA866017-2DF2-4313-A858-15EA8E89E480}"/>
              </a:ext>
            </a:extLst>
          </p:cNvPr>
          <p:cNvSpPr/>
          <p:nvPr/>
        </p:nvSpPr>
        <p:spPr>
          <a:xfrm>
            <a:off x="-438614" y="-72178"/>
            <a:ext cx="12191999" cy="419450"/>
          </a:xfrm>
          <a:prstGeom prst="rect">
            <a:avLst/>
          </a:prstGeom>
          <a:solidFill>
            <a:srgbClr val="E43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a:extLst>
              <a:ext uri="{FF2B5EF4-FFF2-40B4-BE49-F238E27FC236}">
                <a16:creationId xmlns:a16="http://schemas.microsoft.com/office/drawing/2014/main" id="{6343E138-E337-4A3D-AAA7-BDC8C41C5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768" y="88563"/>
            <a:ext cx="333071" cy="275424"/>
          </a:xfrm>
          <a:prstGeom prst="rect">
            <a:avLst/>
          </a:prstGeom>
        </p:spPr>
      </p:pic>
      <p:sp>
        <p:nvSpPr>
          <p:cNvPr id="8" name="TextBox 7">
            <a:extLst>
              <a:ext uri="{FF2B5EF4-FFF2-40B4-BE49-F238E27FC236}">
                <a16:creationId xmlns:a16="http://schemas.microsoft.com/office/drawing/2014/main" id="{02E17567-E884-4521-9159-D0CE5E71792C}"/>
              </a:ext>
            </a:extLst>
          </p:cNvPr>
          <p:cNvSpPr txBox="1"/>
          <p:nvPr/>
        </p:nvSpPr>
        <p:spPr>
          <a:xfrm>
            <a:off x="5177198" y="15495"/>
            <a:ext cx="1258349" cy="369332"/>
          </a:xfrm>
          <a:prstGeom prst="rect">
            <a:avLst/>
          </a:prstGeom>
          <a:noFill/>
        </p:spPr>
        <p:txBody>
          <a:bodyPr wrap="square" rtlCol="0">
            <a:spAutoFit/>
          </a:bodyPr>
          <a:lstStyle/>
          <a:p>
            <a:r>
              <a:rPr lang="en-US" dirty="0">
                <a:solidFill>
                  <a:schemeClr val="bg1"/>
                </a:solidFill>
              </a:rPr>
              <a:t>LITERACY</a:t>
            </a:r>
          </a:p>
        </p:txBody>
      </p:sp>
      <p:sp>
        <p:nvSpPr>
          <p:cNvPr id="9" name="Rectangle 8">
            <a:extLst>
              <a:ext uri="{FF2B5EF4-FFF2-40B4-BE49-F238E27FC236}">
                <a16:creationId xmlns:a16="http://schemas.microsoft.com/office/drawing/2014/main" id="{4E268AD7-4336-4959-A3D9-40D98B334448}"/>
              </a:ext>
            </a:extLst>
          </p:cNvPr>
          <p:cNvSpPr/>
          <p:nvPr/>
        </p:nvSpPr>
        <p:spPr>
          <a:xfrm>
            <a:off x="1579168" y="1337059"/>
            <a:ext cx="10324939"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GOALS</a:t>
            </a:r>
          </a:p>
          <a:p>
            <a:r>
              <a:rPr lang="en-US" sz="1100" dirty="0">
                <a:solidFill>
                  <a:schemeClr val="tx1"/>
                </a:solidFill>
              </a:rPr>
              <a:t>We are dedicated to ensuring that students are proficient in foundational literacy skills and increase their abilities, confidence and willingness to engage with language to acquire, construct and communicate in meaningful ways from Early Learning Years (pre-K) through to Grade 5</a:t>
            </a:r>
          </a:p>
        </p:txBody>
      </p:sp>
      <p:sp>
        <p:nvSpPr>
          <p:cNvPr id="10" name="Rectangle 9">
            <a:extLst>
              <a:ext uri="{FF2B5EF4-FFF2-40B4-BE49-F238E27FC236}">
                <a16:creationId xmlns:a16="http://schemas.microsoft.com/office/drawing/2014/main" id="{182CB4DE-8A34-48AB-9D09-C87A971C5C23}"/>
              </a:ext>
            </a:extLst>
          </p:cNvPr>
          <p:cNvSpPr/>
          <p:nvPr/>
        </p:nvSpPr>
        <p:spPr>
          <a:xfrm>
            <a:off x="855108" y="2218192"/>
            <a:ext cx="2074048" cy="28578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100" dirty="0">
                <a:solidFill>
                  <a:schemeClr val="tx1"/>
                </a:solidFill>
              </a:rPr>
              <a:t>We understand, plan and deliver instruction using competency-based curriculum (curricular competencies and content).</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utilize competency-based assessments to assess student progress pre-K to grade 5.</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implement data driven, timely and targeted instructional interventions for students.</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52972"/>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FSA 4 (Reading / Writing)</a:t>
            </a:r>
          </a:p>
          <a:p>
            <a:pPr marL="171450" indent="-171450">
              <a:buFont typeface="Arial" panose="020B0604020202020204" pitchFamily="34" charset="0"/>
              <a:buChar char="•"/>
            </a:pPr>
            <a:r>
              <a:rPr lang="en-US" sz="1100" dirty="0">
                <a:solidFill>
                  <a:schemeClr val="tx1"/>
                </a:solidFill>
              </a:rPr>
              <a:t>FSA 7 (Reading / Writing)</a:t>
            </a:r>
          </a:p>
          <a:p>
            <a:pPr marL="171450" indent="-171450">
              <a:buFont typeface="Arial" panose="020B0604020202020204" pitchFamily="34" charset="0"/>
              <a:buChar char="•"/>
            </a:pPr>
            <a:r>
              <a:rPr lang="en-US" sz="1100" dirty="0">
                <a:solidFill>
                  <a:schemeClr val="tx1"/>
                </a:solidFill>
              </a:rPr>
              <a:t>Literacy 10 and 12</a:t>
            </a:r>
          </a:p>
          <a:p>
            <a:pPr marL="171450" indent="-171450">
              <a:buFont typeface="Arial" panose="020B0604020202020204" pitchFamily="34" charset="0"/>
              <a:buChar char="•"/>
            </a:pPr>
            <a:r>
              <a:rPr lang="en-US" sz="1100" dirty="0">
                <a:solidFill>
                  <a:schemeClr val="tx1"/>
                </a:solidFill>
              </a:rPr>
              <a:t>PM Benchmarks (running records)</a:t>
            </a:r>
          </a:p>
          <a:p>
            <a:pPr marL="171450" indent="-171450">
              <a:buFont typeface="Arial" panose="020B0604020202020204" pitchFamily="34" charset="0"/>
              <a:buChar char="•"/>
            </a:pPr>
            <a:r>
              <a:rPr lang="en-US" sz="1100" dirty="0">
                <a:solidFill>
                  <a:schemeClr val="tx1"/>
                </a:solidFill>
              </a:rPr>
              <a:t>ACT (Assessment of Comprehension and Thinking)</a:t>
            </a:r>
          </a:p>
        </p:txBody>
      </p:sp>
      <p:sp>
        <p:nvSpPr>
          <p:cNvPr id="23" name="Rectangle 22">
            <a:extLst>
              <a:ext uri="{FF2B5EF4-FFF2-40B4-BE49-F238E27FC236}">
                <a16:creationId xmlns:a16="http://schemas.microsoft.com/office/drawing/2014/main" id="{60916F76-1705-4249-BE3F-1F076B31C9CD}"/>
              </a:ext>
            </a:extLst>
          </p:cNvPr>
          <p:cNvSpPr/>
          <p:nvPr/>
        </p:nvSpPr>
        <p:spPr>
          <a:xfrm>
            <a:off x="2972680" y="2218192"/>
            <a:ext cx="6925733" cy="4551245"/>
          </a:xfrm>
          <a:prstGeom prst="rect">
            <a:avLst/>
          </a:prstGeom>
          <a:solidFill>
            <a:srgbClr val="E43C2F">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43C2F"/>
                </a:solidFill>
              </a:rPr>
              <a:t>School Actions</a:t>
            </a: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218192"/>
            <a:ext cx="1909894" cy="4551245"/>
          </a:xfrm>
          <a:prstGeom prst="rect">
            <a:avLst/>
          </a:prstGeom>
          <a:solidFill>
            <a:srgbClr val="E43C2F">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43C2F"/>
                </a:solidFill>
              </a:rPr>
              <a:t>School Measures</a:t>
            </a:r>
          </a:p>
        </p:txBody>
      </p:sp>
      <p:sp>
        <p:nvSpPr>
          <p:cNvPr id="2" name="TextBox 1">
            <a:extLst>
              <a:ext uri="{FF2B5EF4-FFF2-40B4-BE49-F238E27FC236}">
                <a16:creationId xmlns:a16="http://schemas.microsoft.com/office/drawing/2014/main" id="{BCECBAB1-C36D-F740-9FDE-70D7D8042D08}"/>
              </a:ext>
            </a:extLst>
          </p:cNvPr>
          <p:cNvSpPr txBox="1"/>
          <p:nvPr/>
        </p:nvSpPr>
        <p:spPr>
          <a:xfrm>
            <a:off x="3009837" y="2617563"/>
            <a:ext cx="6833653" cy="3970318"/>
          </a:xfrm>
          <a:prstGeom prst="rect">
            <a:avLst/>
          </a:prstGeom>
          <a:noFill/>
        </p:spPr>
        <p:txBody>
          <a:bodyPr wrap="square" rtlCol="0">
            <a:spAutoFit/>
          </a:bodyPr>
          <a:lstStyle/>
          <a:p>
            <a:pPr marL="285750" indent="-285750">
              <a:buFont typeface="Arial" panose="020B0604020202020204" pitchFamily="34" charset="0"/>
              <a:buChar char="•"/>
            </a:pPr>
            <a:r>
              <a:rPr lang="en-US" dirty="0"/>
              <a:t>To have students enjoy writing and feel confident as authors</a:t>
            </a:r>
          </a:p>
          <a:p>
            <a:pPr marL="285750" indent="-285750">
              <a:buFont typeface="Arial" panose="020B0604020202020204" pitchFamily="34" charset="0"/>
              <a:buChar char="•"/>
            </a:pPr>
            <a:r>
              <a:rPr lang="en-US" dirty="0"/>
              <a:t>To build writing stamina </a:t>
            </a:r>
          </a:p>
          <a:p>
            <a:pPr marL="285750" indent="-285750">
              <a:buFont typeface="Arial" panose="020B0604020202020204" pitchFamily="34" charset="0"/>
              <a:buChar char="•"/>
            </a:pPr>
            <a:r>
              <a:rPr lang="en-US" dirty="0"/>
              <a:t>To build common language in Writing by revisiting Yarrow’s Scope and Sequence</a:t>
            </a:r>
          </a:p>
          <a:p>
            <a:pPr marL="285750" indent="-285750">
              <a:buFont typeface="Arial" panose="020B0604020202020204" pitchFamily="34" charset="0"/>
              <a:buChar char="•"/>
            </a:pPr>
            <a:r>
              <a:rPr lang="en-US" dirty="0"/>
              <a:t>To use the ACT to enhance student engagement and understanding of reading.</a:t>
            </a:r>
          </a:p>
          <a:p>
            <a:pPr marL="285750" indent="-285750">
              <a:buFont typeface="Arial" panose="020B0604020202020204" pitchFamily="34" charset="0"/>
              <a:buChar char="•"/>
            </a:pPr>
            <a:r>
              <a:rPr lang="en-US" dirty="0"/>
              <a:t>To implement One Book One School as a common reading experience</a:t>
            </a:r>
          </a:p>
          <a:p>
            <a:pPr marL="285750" indent="-285750">
              <a:buFont typeface="Arial" panose="020B0604020202020204" pitchFamily="34" charset="0"/>
              <a:buChar char="•"/>
            </a:pPr>
            <a:r>
              <a:rPr lang="en-US" dirty="0"/>
              <a:t>To continue to build classroom libraries and have entry points for all readers; to ensure that “just right texts” are accessible for all students </a:t>
            </a:r>
          </a:p>
          <a:p>
            <a:pPr marL="285750" indent="-285750">
              <a:buFont typeface="Arial" panose="020B0604020202020204" pitchFamily="34" charset="0"/>
              <a:buChar char="•"/>
            </a:pPr>
            <a:r>
              <a:rPr lang="en-US" dirty="0"/>
              <a:t>To continue with Early Intervention groups </a:t>
            </a:r>
          </a:p>
          <a:p>
            <a:pPr marL="285750" indent="-285750">
              <a:buFont typeface="Arial" panose="020B0604020202020204" pitchFamily="34" charset="0"/>
              <a:buChar char="•"/>
            </a:pPr>
            <a:r>
              <a:rPr lang="en-US" dirty="0"/>
              <a:t>To continue to build on “Question Techniques” to engage all learners</a:t>
            </a:r>
          </a:p>
          <a:p>
            <a:endParaRPr lang="en-US" dirty="0"/>
          </a:p>
        </p:txBody>
      </p:sp>
      <p:sp>
        <p:nvSpPr>
          <p:cNvPr id="3" name="TextBox 2">
            <a:extLst>
              <a:ext uri="{FF2B5EF4-FFF2-40B4-BE49-F238E27FC236}">
                <a16:creationId xmlns:a16="http://schemas.microsoft.com/office/drawing/2014/main" id="{F864293D-D74F-C24D-9CD7-DFA63FABDA6B}"/>
              </a:ext>
            </a:extLst>
          </p:cNvPr>
          <p:cNvSpPr txBox="1"/>
          <p:nvPr/>
        </p:nvSpPr>
        <p:spPr>
          <a:xfrm>
            <a:off x="10058400" y="2988526"/>
            <a:ext cx="1694985" cy="2369880"/>
          </a:xfrm>
          <a:prstGeom prst="rect">
            <a:avLst/>
          </a:prstGeom>
          <a:noFill/>
        </p:spPr>
        <p:txBody>
          <a:bodyPr wrap="square" rtlCol="0">
            <a:spAutoFit/>
          </a:bodyPr>
          <a:lstStyle/>
          <a:p>
            <a:pPr marL="285750" indent="-285750">
              <a:buFont typeface="Arial" panose="020B0604020202020204" pitchFamily="34" charset="0"/>
              <a:buChar char="•"/>
            </a:pPr>
            <a:r>
              <a:rPr lang="en-US" sz="1400" dirty="0"/>
              <a:t>Tracking learners over time</a:t>
            </a:r>
          </a:p>
          <a:p>
            <a:pPr marL="285750" indent="-285750">
              <a:buFont typeface="Arial" panose="020B0604020202020204" pitchFamily="34" charset="0"/>
              <a:buChar char="•"/>
            </a:pPr>
            <a:r>
              <a:rPr lang="en-US" sz="1400" dirty="0"/>
              <a:t>Using District Assessments</a:t>
            </a:r>
          </a:p>
          <a:p>
            <a:pPr marL="285750" indent="-285750">
              <a:buFont typeface="Arial" panose="020B0604020202020204" pitchFamily="34" charset="0"/>
              <a:buChar char="•"/>
            </a:pPr>
            <a:r>
              <a:rPr lang="en-US" sz="1400" dirty="0"/>
              <a:t>Observations of individuals and small groups </a:t>
            </a:r>
          </a:p>
          <a:p>
            <a:pPr marL="285750" indent="-285750">
              <a:buFont typeface="Arial" panose="020B0604020202020204" pitchFamily="34" charset="0"/>
              <a:buChar char="•"/>
            </a:pPr>
            <a:endParaRPr lang="en-US" sz="1400" dirty="0"/>
          </a:p>
          <a:p>
            <a:endParaRPr lang="en-US" dirty="0"/>
          </a:p>
          <a:p>
            <a:endParaRPr lang="en-US" dirty="0"/>
          </a:p>
        </p:txBody>
      </p:sp>
    </p:spTree>
    <p:extLst>
      <p:ext uri="{BB962C8B-B14F-4D97-AF65-F5344CB8AC3E}">
        <p14:creationId xmlns:p14="http://schemas.microsoft.com/office/powerpoint/2010/main" val="283705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2BD3064A-CA8D-804E-A0B5-1E53E5BC3B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7272"/>
            <a:ext cx="1579169" cy="1625959"/>
          </a:xfrm>
          <a:prstGeom prst="rect">
            <a:avLst/>
          </a:prstGeom>
        </p:spPr>
      </p:pic>
      <p:sp>
        <p:nvSpPr>
          <p:cNvPr id="9" name="Rectangle 8">
            <a:extLst>
              <a:ext uri="{FF2B5EF4-FFF2-40B4-BE49-F238E27FC236}">
                <a16:creationId xmlns:a16="http://schemas.microsoft.com/office/drawing/2014/main" id="{4E268AD7-4336-4959-A3D9-40D98B334448}"/>
              </a:ext>
            </a:extLst>
          </p:cNvPr>
          <p:cNvSpPr/>
          <p:nvPr/>
        </p:nvSpPr>
        <p:spPr>
          <a:xfrm>
            <a:off x="1579169" y="1321935"/>
            <a:ext cx="10342002"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100" dirty="0">
                <a:solidFill>
                  <a:schemeClr val="tx1"/>
                </a:solidFill>
              </a:rPr>
              <a:t>We are dedicated to ensuring that all students become proficient in numeracy skills that allow them to create, apply and conceptualize mathematics in real world situations from Early Learning Years (pre-K) through to Grade 5.</a:t>
            </a:r>
          </a:p>
        </p:txBody>
      </p:sp>
      <p:sp>
        <p:nvSpPr>
          <p:cNvPr id="10" name="Rectangle 9">
            <a:extLst>
              <a:ext uri="{FF2B5EF4-FFF2-40B4-BE49-F238E27FC236}">
                <a16:creationId xmlns:a16="http://schemas.microsoft.com/office/drawing/2014/main" id="{182CB4DE-8A34-48AB-9D09-C87A971C5C23}"/>
              </a:ext>
            </a:extLst>
          </p:cNvPr>
          <p:cNvSpPr/>
          <p:nvPr/>
        </p:nvSpPr>
        <p:spPr>
          <a:xfrm>
            <a:off x="872171" y="2203068"/>
            <a:ext cx="2074048" cy="28578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100" dirty="0">
                <a:solidFill>
                  <a:schemeClr val="tx1"/>
                </a:solidFill>
              </a:rPr>
              <a:t>We understand, plan and deliver instruction using competency-based curriculum (curricular competencies and content).</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utilize competency-based assessments to assess student progress pre-K to Grade 5.</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implement data driven, timely and targeted instructional interventions for students.</a:t>
            </a:r>
          </a:p>
        </p:txBody>
      </p:sp>
      <p:sp>
        <p:nvSpPr>
          <p:cNvPr id="12" name="Rectangle 11">
            <a:extLst>
              <a:ext uri="{FF2B5EF4-FFF2-40B4-BE49-F238E27FC236}">
                <a16:creationId xmlns:a16="http://schemas.microsoft.com/office/drawing/2014/main" id="{B39E1668-A31D-48E9-AAE2-2EFCEC1E3ED8}"/>
              </a:ext>
            </a:extLst>
          </p:cNvPr>
          <p:cNvSpPr/>
          <p:nvPr/>
        </p:nvSpPr>
        <p:spPr>
          <a:xfrm>
            <a:off x="855108" y="5137848"/>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FSA 4</a:t>
            </a:r>
          </a:p>
          <a:p>
            <a:pPr marL="171450" indent="-171450">
              <a:buFont typeface="Arial" panose="020B0604020202020204" pitchFamily="34" charset="0"/>
              <a:buChar char="•"/>
            </a:pPr>
            <a:r>
              <a:rPr lang="en-US" sz="1100" dirty="0">
                <a:solidFill>
                  <a:schemeClr val="tx1"/>
                </a:solidFill>
              </a:rPr>
              <a:t>FSA 7</a:t>
            </a:r>
          </a:p>
          <a:p>
            <a:pPr marL="171450" indent="-171450">
              <a:buFont typeface="Arial" panose="020B0604020202020204" pitchFamily="34" charset="0"/>
              <a:buChar char="•"/>
            </a:pPr>
            <a:r>
              <a:rPr lang="en-US" sz="1100" dirty="0">
                <a:solidFill>
                  <a:schemeClr val="tx1"/>
                </a:solidFill>
              </a:rPr>
              <a:t>Numeracy 10</a:t>
            </a:r>
          </a:p>
          <a:p>
            <a:pPr marL="171450" indent="-171450">
              <a:buFont typeface="Arial" panose="020B0604020202020204" pitchFamily="34" charset="0"/>
              <a:buChar char="•"/>
            </a:pPr>
            <a:r>
              <a:rPr lang="en-US" sz="1100" dirty="0">
                <a:solidFill>
                  <a:schemeClr val="tx1"/>
                </a:solidFill>
              </a:rPr>
              <a:t>SNAP (Student Numeracy Assessment and Practice)</a:t>
            </a:r>
          </a:p>
        </p:txBody>
      </p:sp>
      <p:sp>
        <p:nvSpPr>
          <p:cNvPr id="23" name="Rectangle 22">
            <a:extLst>
              <a:ext uri="{FF2B5EF4-FFF2-40B4-BE49-F238E27FC236}">
                <a16:creationId xmlns:a16="http://schemas.microsoft.com/office/drawing/2014/main" id="{60916F76-1705-4249-BE3F-1F076B31C9CD}"/>
              </a:ext>
            </a:extLst>
          </p:cNvPr>
          <p:cNvSpPr/>
          <p:nvPr/>
        </p:nvSpPr>
        <p:spPr>
          <a:xfrm>
            <a:off x="2989743" y="2203068"/>
            <a:ext cx="6925733" cy="4551245"/>
          </a:xfrm>
          <a:prstGeom prst="rect">
            <a:avLst/>
          </a:prstGeom>
          <a:solidFill>
            <a:srgbClr val="E77204">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77204"/>
                </a:solidFill>
              </a:rPr>
              <a:t>School Actions</a:t>
            </a:r>
          </a:p>
        </p:txBody>
      </p:sp>
      <p:sp>
        <p:nvSpPr>
          <p:cNvPr id="24" name="Rectangle 23">
            <a:extLst>
              <a:ext uri="{FF2B5EF4-FFF2-40B4-BE49-F238E27FC236}">
                <a16:creationId xmlns:a16="http://schemas.microsoft.com/office/drawing/2014/main" id="{BE15593D-9A5C-4E00-822D-5BB3DFB950CB}"/>
              </a:ext>
            </a:extLst>
          </p:cNvPr>
          <p:cNvSpPr/>
          <p:nvPr/>
        </p:nvSpPr>
        <p:spPr>
          <a:xfrm>
            <a:off x="9976063" y="2203068"/>
            <a:ext cx="1909894" cy="4551245"/>
          </a:xfrm>
          <a:prstGeom prst="rect">
            <a:avLst/>
          </a:prstGeom>
          <a:solidFill>
            <a:srgbClr val="E77204">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77204"/>
                </a:solidFill>
              </a:rPr>
              <a:t>School Measures</a:t>
            </a:r>
          </a:p>
        </p:txBody>
      </p:sp>
      <p:sp>
        <p:nvSpPr>
          <p:cNvPr id="13" name="Rectangle 12">
            <a:extLst>
              <a:ext uri="{FF2B5EF4-FFF2-40B4-BE49-F238E27FC236}">
                <a16:creationId xmlns:a16="http://schemas.microsoft.com/office/drawing/2014/main" id="{3F019421-394F-42FD-AB4E-0270011C69BF}"/>
              </a:ext>
            </a:extLst>
          </p:cNvPr>
          <p:cNvSpPr/>
          <p:nvPr/>
        </p:nvSpPr>
        <p:spPr>
          <a:xfrm>
            <a:off x="0" y="2968"/>
            <a:ext cx="12192000" cy="419450"/>
          </a:xfrm>
          <a:prstGeom prst="rect">
            <a:avLst/>
          </a:prstGeom>
          <a:solidFill>
            <a:srgbClr val="E772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D5A05274-C482-4E21-A5F5-DE48A618EAE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941746" y="77186"/>
            <a:ext cx="275424" cy="275424"/>
          </a:xfrm>
          <a:prstGeom prst="rect">
            <a:avLst/>
          </a:prstGeom>
        </p:spPr>
      </p:pic>
      <p:sp>
        <p:nvSpPr>
          <p:cNvPr id="15" name="TextBox 14">
            <a:extLst>
              <a:ext uri="{FF2B5EF4-FFF2-40B4-BE49-F238E27FC236}">
                <a16:creationId xmlns:a16="http://schemas.microsoft.com/office/drawing/2014/main" id="{A1E16881-EE8B-4DB0-AD2D-5CFF9477BB6F}"/>
              </a:ext>
            </a:extLst>
          </p:cNvPr>
          <p:cNvSpPr txBox="1"/>
          <p:nvPr/>
        </p:nvSpPr>
        <p:spPr>
          <a:xfrm>
            <a:off x="5357847" y="18463"/>
            <a:ext cx="1702965" cy="369332"/>
          </a:xfrm>
          <a:prstGeom prst="rect">
            <a:avLst/>
          </a:prstGeom>
          <a:noFill/>
        </p:spPr>
        <p:txBody>
          <a:bodyPr wrap="square" rtlCol="0">
            <a:spAutoFit/>
          </a:bodyPr>
          <a:lstStyle/>
          <a:p>
            <a:r>
              <a:rPr lang="en-US" dirty="0">
                <a:solidFill>
                  <a:schemeClr val="bg1"/>
                </a:solidFill>
              </a:rPr>
              <a:t>NUMERACY</a:t>
            </a:r>
          </a:p>
        </p:txBody>
      </p:sp>
      <p:sp>
        <p:nvSpPr>
          <p:cNvPr id="2" name="TextBox 1">
            <a:extLst>
              <a:ext uri="{FF2B5EF4-FFF2-40B4-BE49-F238E27FC236}">
                <a16:creationId xmlns:a16="http://schemas.microsoft.com/office/drawing/2014/main" id="{72078B69-3725-FA41-929B-1F9CE16BCA0D}"/>
              </a:ext>
            </a:extLst>
          </p:cNvPr>
          <p:cNvSpPr txBox="1"/>
          <p:nvPr/>
        </p:nvSpPr>
        <p:spPr>
          <a:xfrm>
            <a:off x="3166946" y="2832410"/>
            <a:ext cx="6456556" cy="3693319"/>
          </a:xfrm>
          <a:prstGeom prst="rect">
            <a:avLst/>
          </a:prstGeom>
          <a:noFill/>
        </p:spPr>
        <p:txBody>
          <a:bodyPr wrap="square" rtlCol="0">
            <a:spAutoFit/>
          </a:bodyPr>
          <a:lstStyle/>
          <a:p>
            <a:pPr marL="285750" indent="-285750">
              <a:buFont typeface="Arial" panose="020B0604020202020204" pitchFamily="34" charset="0"/>
              <a:buChar char="•"/>
            </a:pPr>
            <a:r>
              <a:rPr lang="en-US" dirty="0"/>
              <a:t>To continue to embed Fluency, Mental Math and Connections to student learning</a:t>
            </a:r>
          </a:p>
          <a:p>
            <a:pPr marL="285750" indent="-285750">
              <a:buFont typeface="Arial" panose="020B0604020202020204" pitchFamily="34" charset="0"/>
              <a:buChar char="•"/>
            </a:pPr>
            <a:r>
              <a:rPr lang="en-US" dirty="0"/>
              <a:t>To use SNAP as an effective assessment tool </a:t>
            </a:r>
          </a:p>
          <a:p>
            <a:pPr marL="285750" indent="-285750">
              <a:buFont typeface="Arial" panose="020B0604020202020204" pitchFamily="34" charset="0"/>
              <a:buChar char="•"/>
            </a:pPr>
            <a:r>
              <a:rPr lang="en-US" dirty="0"/>
              <a:t>To connect math to literature and the real world</a:t>
            </a:r>
          </a:p>
          <a:p>
            <a:pPr marL="285750" indent="-285750">
              <a:buFont typeface="Arial" panose="020B0604020202020204" pitchFamily="34" charset="0"/>
              <a:buChar char="•"/>
            </a:pPr>
            <a:r>
              <a:rPr lang="en-US" dirty="0"/>
              <a:t>To use technology to complement math lessons</a:t>
            </a:r>
          </a:p>
          <a:p>
            <a:pPr marL="285750" indent="-285750">
              <a:buFont typeface="Arial" panose="020B0604020202020204" pitchFamily="34" charset="0"/>
              <a:buChar char="•"/>
            </a:pPr>
            <a:r>
              <a:rPr lang="en-US" dirty="0"/>
              <a:t>To represent numbers in different ways, using manipulatives, games, songs and calendar.</a:t>
            </a:r>
          </a:p>
          <a:p>
            <a:pPr marL="285750" indent="-285750">
              <a:buFont typeface="Arial" panose="020B0604020202020204" pitchFamily="34" charset="0"/>
              <a:buChar char="•"/>
            </a:pPr>
            <a:r>
              <a:rPr lang="en-US" dirty="0"/>
              <a:t>To continue using high yield routines; such as, Number of the Day, Number talks and Counting Collections.</a:t>
            </a:r>
          </a:p>
          <a:p>
            <a:pPr marL="285750" indent="-285750">
              <a:buFont typeface="Arial" panose="020B0604020202020204" pitchFamily="34" charset="0"/>
              <a:buChar char="•"/>
            </a:pPr>
            <a:r>
              <a:rPr lang="en-US" dirty="0"/>
              <a:t>To balance hands on learning and paper/pencil work </a:t>
            </a:r>
          </a:p>
          <a:p>
            <a:pPr marL="285750" indent="-285750">
              <a:buFont typeface="Arial" panose="020B0604020202020204" pitchFamily="34" charset="0"/>
              <a:buChar char="•"/>
            </a:pPr>
            <a:r>
              <a:rPr lang="en-US" dirty="0"/>
              <a:t>To continue to practice questions that provoke student engagement</a:t>
            </a:r>
          </a:p>
          <a:p>
            <a:r>
              <a:rPr lang="en-US" dirty="0"/>
              <a:t> </a:t>
            </a:r>
          </a:p>
        </p:txBody>
      </p:sp>
      <p:sp>
        <p:nvSpPr>
          <p:cNvPr id="3" name="TextBox 2">
            <a:extLst>
              <a:ext uri="{FF2B5EF4-FFF2-40B4-BE49-F238E27FC236}">
                <a16:creationId xmlns:a16="http://schemas.microsoft.com/office/drawing/2014/main" id="{AD27246A-8F1E-C14D-982E-6899A33FD38E}"/>
              </a:ext>
            </a:extLst>
          </p:cNvPr>
          <p:cNvSpPr txBox="1"/>
          <p:nvPr/>
        </p:nvSpPr>
        <p:spPr>
          <a:xfrm>
            <a:off x="10214517" y="2888166"/>
            <a:ext cx="167144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District Assessments</a:t>
            </a:r>
          </a:p>
          <a:p>
            <a:pPr marL="285750" indent="-285750">
              <a:buFont typeface="Arial" panose="020B0604020202020204" pitchFamily="34" charset="0"/>
              <a:buChar char="•"/>
            </a:pPr>
            <a:r>
              <a:rPr lang="en-US" sz="1600" dirty="0"/>
              <a:t>Daily Observations</a:t>
            </a:r>
          </a:p>
          <a:p>
            <a:pPr marL="285750" indent="-285750">
              <a:buFont typeface="Arial" panose="020B0604020202020204" pitchFamily="34" charset="0"/>
              <a:buChar char="•"/>
            </a:pPr>
            <a:r>
              <a:rPr lang="en-US" sz="1600" dirty="0"/>
              <a:t>Formative and Summative </a:t>
            </a:r>
          </a:p>
        </p:txBody>
      </p:sp>
    </p:spTree>
    <p:extLst>
      <p:ext uri="{BB962C8B-B14F-4D97-AF65-F5344CB8AC3E}">
        <p14:creationId xmlns:p14="http://schemas.microsoft.com/office/powerpoint/2010/main" val="424469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859E939-E28F-8844-A16B-F6E6563BF0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7272"/>
            <a:ext cx="1579169" cy="1625959"/>
          </a:xfrm>
          <a:prstGeom prst="rect">
            <a:avLst/>
          </a:prstGeom>
        </p:spPr>
      </p:pic>
      <p:sp>
        <p:nvSpPr>
          <p:cNvPr id="16" name="Rectangle 15">
            <a:extLst>
              <a:ext uri="{FF2B5EF4-FFF2-40B4-BE49-F238E27FC236}">
                <a16:creationId xmlns:a16="http://schemas.microsoft.com/office/drawing/2014/main" id="{FD8CEBD5-F62D-456B-BA3E-356E82425E24}"/>
              </a:ext>
            </a:extLst>
          </p:cNvPr>
          <p:cNvSpPr/>
          <p:nvPr/>
        </p:nvSpPr>
        <p:spPr>
          <a:xfrm>
            <a:off x="0" y="-320"/>
            <a:ext cx="12192000" cy="419450"/>
          </a:xfrm>
          <a:prstGeom prst="rect">
            <a:avLst/>
          </a:prstGeom>
          <a:solidFill>
            <a:srgbClr val="F5A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a:extLst>
              <a:ext uri="{FF2B5EF4-FFF2-40B4-BE49-F238E27FC236}">
                <a16:creationId xmlns:a16="http://schemas.microsoft.com/office/drawing/2014/main" id="{CF3B8D32-DAA8-4BBC-A565-F108CF90FC4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73314" y="74457"/>
            <a:ext cx="288539" cy="275424"/>
          </a:xfrm>
          <a:prstGeom prst="rect">
            <a:avLst/>
          </a:prstGeom>
        </p:spPr>
      </p:pic>
      <p:sp>
        <p:nvSpPr>
          <p:cNvPr id="18" name="TextBox 17">
            <a:extLst>
              <a:ext uri="{FF2B5EF4-FFF2-40B4-BE49-F238E27FC236}">
                <a16:creationId xmlns:a16="http://schemas.microsoft.com/office/drawing/2014/main" id="{417B4230-CD6E-403F-9526-0EBC9A63F926}"/>
              </a:ext>
            </a:extLst>
          </p:cNvPr>
          <p:cNvSpPr txBox="1"/>
          <p:nvPr/>
        </p:nvSpPr>
        <p:spPr>
          <a:xfrm>
            <a:off x="4195972" y="15734"/>
            <a:ext cx="4026715" cy="369332"/>
          </a:xfrm>
          <a:prstGeom prst="rect">
            <a:avLst/>
          </a:prstGeom>
          <a:noFill/>
        </p:spPr>
        <p:txBody>
          <a:bodyPr wrap="square" rtlCol="0">
            <a:spAutoFit/>
          </a:bodyPr>
          <a:lstStyle/>
          <a:p>
            <a:r>
              <a:rPr lang="en-US" dirty="0">
                <a:solidFill>
                  <a:schemeClr val="bg1"/>
                </a:solidFill>
              </a:rPr>
              <a:t>HUMAN AND SOCIAL DEVELOPMENT</a:t>
            </a:r>
          </a:p>
        </p:txBody>
      </p:sp>
      <p:sp>
        <p:nvSpPr>
          <p:cNvPr id="9" name="Rectangle 8">
            <a:extLst>
              <a:ext uri="{FF2B5EF4-FFF2-40B4-BE49-F238E27FC236}">
                <a16:creationId xmlns:a16="http://schemas.microsoft.com/office/drawing/2014/main" id="{4E268AD7-4336-4959-A3D9-40D98B334448}"/>
              </a:ext>
            </a:extLst>
          </p:cNvPr>
          <p:cNvSpPr/>
          <p:nvPr/>
        </p:nvSpPr>
        <p:spPr>
          <a:xfrm>
            <a:off x="1579168" y="1335681"/>
            <a:ext cx="10324939"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100" dirty="0">
                <a:solidFill>
                  <a:schemeClr val="tx1"/>
                </a:solidFill>
              </a:rPr>
              <a:t>We celebrate diversity, embrace inclusion and foster a sense of belonging to ensure all students thrive. Equity and inclusion are foundational to learning and leading, and are critical to success, wellbeing and fulfillment. </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51594"/>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000" dirty="0">
                <a:solidFill>
                  <a:schemeClr val="tx1"/>
                </a:solidFill>
              </a:rPr>
              <a:t>Student Learning Survey grade 4, 7, 10 and 12</a:t>
            </a:r>
          </a:p>
          <a:p>
            <a:pPr marL="171450" indent="-171450">
              <a:buFont typeface="Arial" panose="020B0604020202020204" pitchFamily="34" charset="0"/>
              <a:buChar char="•"/>
            </a:pPr>
            <a:r>
              <a:rPr lang="en-US" sz="1000" dirty="0">
                <a:solidFill>
                  <a:schemeClr val="tx1"/>
                </a:solidFill>
              </a:rPr>
              <a:t>EDI (Early Years) </a:t>
            </a:r>
          </a:p>
          <a:p>
            <a:pPr marL="171450" indent="-171450">
              <a:buFont typeface="Arial" panose="020B0604020202020204" pitchFamily="34" charset="0"/>
              <a:buChar char="•"/>
            </a:pPr>
            <a:r>
              <a:rPr lang="en-US" sz="1000" dirty="0">
                <a:solidFill>
                  <a:schemeClr val="tx1"/>
                </a:solidFill>
              </a:rPr>
              <a:t>CHEQ (Kindergarten)</a:t>
            </a:r>
          </a:p>
          <a:p>
            <a:pPr marL="171450" indent="-171450">
              <a:buFont typeface="Arial" panose="020B0604020202020204" pitchFamily="34" charset="0"/>
              <a:buChar char="•"/>
            </a:pPr>
            <a:r>
              <a:rPr lang="en-US" sz="1000" dirty="0">
                <a:solidFill>
                  <a:schemeClr val="tx1"/>
                </a:solidFill>
              </a:rPr>
              <a:t>MDI (Middle Years)</a:t>
            </a:r>
          </a:p>
          <a:p>
            <a:pPr marL="171450" indent="-171450">
              <a:buFont typeface="Arial" panose="020B0604020202020204" pitchFamily="34" charset="0"/>
              <a:buChar char="•"/>
            </a:pPr>
            <a:r>
              <a:rPr lang="en-US" sz="1000" dirty="0">
                <a:solidFill>
                  <a:schemeClr val="tx1"/>
                </a:solidFill>
              </a:rPr>
              <a:t>BCAHS (BC Adolescent Health Survey)</a:t>
            </a:r>
          </a:p>
          <a:p>
            <a:pPr marL="171450" indent="-171450">
              <a:buFont typeface="Arial" panose="020B0604020202020204" pitchFamily="34" charset="0"/>
              <a:buChar char="•"/>
            </a:pPr>
            <a:r>
              <a:rPr lang="en-US" sz="1000" dirty="0">
                <a:solidFill>
                  <a:schemeClr val="tx1"/>
                </a:solidFill>
              </a:rPr>
              <a:t>YDI (Secondary Years)</a:t>
            </a:r>
          </a:p>
        </p:txBody>
      </p:sp>
      <p:sp>
        <p:nvSpPr>
          <p:cNvPr id="23" name="Rectangle 22">
            <a:extLst>
              <a:ext uri="{FF2B5EF4-FFF2-40B4-BE49-F238E27FC236}">
                <a16:creationId xmlns:a16="http://schemas.microsoft.com/office/drawing/2014/main" id="{60916F76-1705-4249-BE3F-1F076B31C9CD}"/>
              </a:ext>
            </a:extLst>
          </p:cNvPr>
          <p:cNvSpPr/>
          <p:nvPr/>
        </p:nvSpPr>
        <p:spPr>
          <a:xfrm>
            <a:off x="2972680" y="2216814"/>
            <a:ext cx="6925733" cy="4551245"/>
          </a:xfrm>
          <a:prstGeom prst="rect">
            <a:avLst/>
          </a:prstGeom>
          <a:solidFill>
            <a:srgbClr val="F5A706">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F5A706"/>
                </a:solidFill>
              </a:rPr>
              <a:t>School Actions</a:t>
            </a:r>
          </a:p>
          <a:p>
            <a:endParaRPr lang="en-US" sz="1100" dirty="0">
              <a:solidFill>
                <a:schemeClr val="tx1"/>
              </a:solidFill>
            </a:endParaRP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216814"/>
            <a:ext cx="1909894" cy="4551245"/>
          </a:xfrm>
          <a:prstGeom prst="rect">
            <a:avLst/>
          </a:prstGeom>
          <a:solidFill>
            <a:srgbClr val="F5A706">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F5A706"/>
                </a:solidFill>
              </a:rPr>
              <a:t>School Measures</a:t>
            </a:r>
          </a:p>
          <a:p>
            <a:endParaRPr lang="en-US" sz="1100" dirty="0">
              <a:solidFill>
                <a:schemeClr val="tx1"/>
              </a:solidFill>
            </a:endParaRPr>
          </a:p>
        </p:txBody>
      </p:sp>
      <p:sp>
        <p:nvSpPr>
          <p:cNvPr id="10" name="Rectangle 9">
            <a:extLst>
              <a:ext uri="{FF2B5EF4-FFF2-40B4-BE49-F238E27FC236}">
                <a16:creationId xmlns:a16="http://schemas.microsoft.com/office/drawing/2014/main" id="{182CB4DE-8A34-48AB-9D09-C87A971C5C23}"/>
              </a:ext>
            </a:extLst>
          </p:cNvPr>
          <p:cNvSpPr/>
          <p:nvPr/>
        </p:nvSpPr>
        <p:spPr>
          <a:xfrm>
            <a:off x="838045" y="2216814"/>
            <a:ext cx="2074048" cy="2867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900" dirty="0">
                <a:solidFill>
                  <a:schemeClr val="tx1"/>
                </a:solidFill>
              </a:rPr>
              <a:t>We understand, plan and deliver competency-based curriculum (curricular competencies and content) related to Social Emotional Learning and Mental Health Literacy.</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commit to truth, reconciliation and healing to address the inequity of outcomes for Indigenous learners. We address unconscious bias, systemic discrimination and marginalization to transform district culture.</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provide supports for the well-being of all learners.</a:t>
            </a:r>
          </a:p>
        </p:txBody>
      </p:sp>
      <p:sp>
        <p:nvSpPr>
          <p:cNvPr id="2" name="TextBox 1">
            <a:extLst>
              <a:ext uri="{FF2B5EF4-FFF2-40B4-BE49-F238E27FC236}">
                <a16:creationId xmlns:a16="http://schemas.microsoft.com/office/drawing/2014/main" id="{C89FD055-A14D-254A-B57B-780448BFB7C7}"/>
              </a:ext>
            </a:extLst>
          </p:cNvPr>
          <p:cNvSpPr txBox="1"/>
          <p:nvPr/>
        </p:nvSpPr>
        <p:spPr>
          <a:xfrm>
            <a:off x="3341082" y="2452689"/>
            <a:ext cx="6188927" cy="4247317"/>
          </a:xfrm>
          <a:prstGeom prst="rect">
            <a:avLst/>
          </a:prstGeom>
          <a:noFill/>
        </p:spPr>
        <p:txBody>
          <a:bodyPr wrap="square" rtlCol="0">
            <a:spAutoFit/>
          </a:bodyPr>
          <a:lstStyle/>
          <a:p>
            <a:pPr marL="285750" indent="-285750">
              <a:buFont typeface="Arial" panose="020B0604020202020204" pitchFamily="34" charset="0"/>
              <a:buChar char="•"/>
            </a:pPr>
            <a:r>
              <a:rPr lang="en-US" dirty="0"/>
              <a:t>To continue to create opportunities for school wide projects that tie directly to the Core Competencies</a:t>
            </a:r>
          </a:p>
          <a:p>
            <a:pPr marL="285750" indent="-285750">
              <a:buFont typeface="Arial" panose="020B0604020202020204" pitchFamily="34" charset="0"/>
              <a:buChar char="•"/>
            </a:pPr>
            <a:r>
              <a:rPr lang="en-US" dirty="0"/>
              <a:t>To make strong connections to Positive Behavior System, using the Six Cedars as a starting point </a:t>
            </a:r>
          </a:p>
          <a:p>
            <a:pPr marL="285750" indent="-285750">
              <a:buFont typeface="Arial" panose="020B0604020202020204" pitchFamily="34" charset="0"/>
              <a:buChar char="•"/>
            </a:pPr>
            <a:r>
              <a:rPr lang="en-US" dirty="0"/>
              <a:t>To utilize district staff to enhance teaching practices </a:t>
            </a:r>
          </a:p>
          <a:p>
            <a:pPr marL="285750" indent="-285750">
              <a:buFont typeface="Arial" panose="020B0604020202020204" pitchFamily="34" charset="0"/>
              <a:buChar char="•"/>
            </a:pPr>
            <a:r>
              <a:rPr lang="en-US" dirty="0"/>
              <a:t>To continue to create opportunities to make learning fun and engaging through culture and school wide events. </a:t>
            </a:r>
          </a:p>
          <a:p>
            <a:pPr marL="285750" indent="-285750">
              <a:buFont typeface="Arial" panose="020B0604020202020204" pitchFamily="34" charset="0"/>
              <a:buChar char="•"/>
            </a:pPr>
            <a:r>
              <a:rPr lang="en-US" dirty="0"/>
              <a:t>To use the Story and Art studios to provide opportunities that elicit a starting point for all learners.</a:t>
            </a:r>
          </a:p>
          <a:p>
            <a:pPr marL="285750" indent="-285750">
              <a:buFont typeface="Arial" panose="020B0604020202020204" pitchFamily="34" charset="0"/>
              <a:buChar char="•"/>
            </a:pPr>
            <a:r>
              <a:rPr lang="en-US" dirty="0"/>
              <a:t>To use school wide language such as the Zones of Regulation to regulate the community.</a:t>
            </a:r>
          </a:p>
          <a:p>
            <a:pPr marL="285750" indent="-285750">
              <a:buFont typeface="Arial" panose="020B0604020202020204" pitchFamily="34" charset="0"/>
              <a:buChar char="•"/>
            </a:pPr>
            <a:r>
              <a:rPr lang="en-US" dirty="0"/>
              <a:t>To continue to use the local environment and community for place-based learning opportunities</a:t>
            </a:r>
          </a:p>
          <a:p>
            <a:pPr marL="285750" indent="-285750">
              <a:buFont typeface="Arial" panose="020B0604020202020204" pitchFamily="34" charset="0"/>
              <a:buChar char="•"/>
            </a:pPr>
            <a:r>
              <a:rPr lang="en-US" dirty="0"/>
              <a:t>To explore connections with local Indigenous people and invite them to share their knowledge</a:t>
            </a:r>
          </a:p>
        </p:txBody>
      </p:sp>
      <p:sp>
        <p:nvSpPr>
          <p:cNvPr id="3" name="TextBox 2">
            <a:extLst>
              <a:ext uri="{FF2B5EF4-FFF2-40B4-BE49-F238E27FC236}">
                <a16:creationId xmlns:a16="http://schemas.microsoft.com/office/drawing/2014/main" id="{355B6416-1F73-324A-B96C-A5B7F82AC124}"/>
              </a:ext>
            </a:extLst>
          </p:cNvPr>
          <p:cNvSpPr txBox="1"/>
          <p:nvPr/>
        </p:nvSpPr>
        <p:spPr>
          <a:xfrm>
            <a:off x="10058400" y="3111190"/>
            <a:ext cx="1683834"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Attendance</a:t>
            </a:r>
          </a:p>
          <a:p>
            <a:pPr marL="285750" indent="-285750">
              <a:buFont typeface="Arial" panose="020B0604020202020204" pitchFamily="34" charset="0"/>
              <a:buChar char="•"/>
            </a:pPr>
            <a:r>
              <a:rPr lang="en-US" sz="1600" dirty="0"/>
              <a:t>Achievement scores</a:t>
            </a:r>
          </a:p>
          <a:p>
            <a:pPr marL="285750" indent="-285750">
              <a:buFont typeface="Arial" panose="020B0604020202020204" pitchFamily="34" charset="0"/>
              <a:buChar char="•"/>
            </a:pPr>
            <a:r>
              <a:rPr lang="en-US" sz="1600" dirty="0"/>
              <a:t>District assessments</a:t>
            </a:r>
          </a:p>
        </p:txBody>
      </p:sp>
    </p:spTree>
    <p:extLst>
      <p:ext uri="{BB962C8B-B14F-4D97-AF65-F5344CB8AC3E}">
        <p14:creationId xmlns:p14="http://schemas.microsoft.com/office/powerpoint/2010/main" val="324149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6DE31E9-F4E8-4062-B716-C5E90C79CF53}"/>
              </a:ext>
            </a:extLst>
          </p:cNvPr>
          <p:cNvSpPr/>
          <p:nvPr/>
        </p:nvSpPr>
        <p:spPr>
          <a:xfrm>
            <a:off x="0" y="0"/>
            <a:ext cx="12192000" cy="419450"/>
          </a:xfrm>
          <a:prstGeom prst="rect">
            <a:avLst/>
          </a:prstGeom>
          <a:solidFill>
            <a:srgbClr val="E2B8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a:extLst>
              <a:ext uri="{FF2B5EF4-FFF2-40B4-BE49-F238E27FC236}">
                <a16:creationId xmlns:a16="http://schemas.microsoft.com/office/drawing/2014/main" id="{2266FD59-5783-476E-A00B-1D1396E786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875328" y="112573"/>
            <a:ext cx="333071" cy="229704"/>
          </a:xfrm>
          <a:prstGeom prst="rect">
            <a:avLst/>
          </a:prstGeom>
        </p:spPr>
      </p:pic>
      <p:sp>
        <p:nvSpPr>
          <p:cNvPr id="18" name="TextBox 17">
            <a:extLst>
              <a:ext uri="{FF2B5EF4-FFF2-40B4-BE49-F238E27FC236}">
                <a16:creationId xmlns:a16="http://schemas.microsoft.com/office/drawing/2014/main" id="{300263E7-4A56-4A0C-8A03-64A757B8C117}"/>
              </a:ext>
            </a:extLst>
          </p:cNvPr>
          <p:cNvSpPr txBox="1"/>
          <p:nvPr/>
        </p:nvSpPr>
        <p:spPr>
          <a:xfrm>
            <a:off x="5320252" y="30990"/>
            <a:ext cx="1551963" cy="369332"/>
          </a:xfrm>
          <a:prstGeom prst="rect">
            <a:avLst/>
          </a:prstGeom>
          <a:noFill/>
        </p:spPr>
        <p:txBody>
          <a:bodyPr wrap="square" rtlCol="0">
            <a:spAutoFit/>
          </a:bodyPr>
          <a:lstStyle/>
          <a:p>
            <a:r>
              <a:rPr lang="en-US" dirty="0">
                <a:solidFill>
                  <a:schemeClr val="bg1"/>
                </a:solidFill>
              </a:rPr>
              <a:t>TRANSITIONS</a:t>
            </a:r>
          </a:p>
        </p:txBody>
      </p:sp>
      <p:sp>
        <p:nvSpPr>
          <p:cNvPr id="9" name="Rectangle 8">
            <a:extLst>
              <a:ext uri="{FF2B5EF4-FFF2-40B4-BE49-F238E27FC236}">
                <a16:creationId xmlns:a16="http://schemas.microsoft.com/office/drawing/2014/main" id="{4E268AD7-4336-4959-A3D9-40D98B334448}"/>
              </a:ext>
            </a:extLst>
          </p:cNvPr>
          <p:cNvSpPr/>
          <p:nvPr/>
        </p:nvSpPr>
        <p:spPr>
          <a:xfrm>
            <a:off x="1579168" y="1313049"/>
            <a:ext cx="10324939"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000" dirty="0">
                <a:solidFill>
                  <a:schemeClr val="tx1"/>
                </a:solidFill>
              </a:rPr>
              <a:t>Students experience pivotal transition points throughout their education, from pre-K to Kindergarten, from grade to grade, school to school, and from school to post-secondary or work situations. We acknowledge our responsibility to support all learners, so they successfully complete their education (pre-K through to Grade 5) with a sense of dignity and purpose, and opportunities to meet their goals.</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28962"/>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Grade to Grade Transition Data</a:t>
            </a:r>
          </a:p>
          <a:p>
            <a:pPr marL="171450" indent="-171450">
              <a:buFont typeface="Arial" panose="020B0604020202020204" pitchFamily="34" charset="0"/>
              <a:buChar char="•"/>
            </a:pPr>
            <a:r>
              <a:rPr lang="en-US" sz="1100" dirty="0">
                <a:solidFill>
                  <a:schemeClr val="tx1"/>
                </a:solidFill>
              </a:rPr>
              <a:t>5 and 6 Year Completion Rates (Graduation)</a:t>
            </a:r>
          </a:p>
          <a:p>
            <a:pPr marL="171450" indent="-171450">
              <a:buFont typeface="Arial" panose="020B0604020202020204" pitchFamily="34" charset="0"/>
              <a:buChar char="•"/>
            </a:pPr>
            <a:r>
              <a:rPr lang="en-US" sz="1100" dirty="0">
                <a:solidFill>
                  <a:schemeClr val="tx1"/>
                </a:solidFill>
              </a:rPr>
              <a:t>Post-Secondary Transition Rates</a:t>
            </a:r>
          </a:p>
          <a:p>
            <a:pPr marL="171450" indent="-171450">
              <a:buFont typeface="Arial" panose="020B0604020202020204" pitchFamily="34" charset="0"/>
              <a:buChar char="•"/>
            </a:pPr>
            <a:r>
              <a:rPr lang="en-US" sz="1100" dirty="0">
                <a:solidFill>
                  <a:schemeClr val="tx1"/>
                </a:solidFill>
              </a:rPr>
              <a:t>Attendance Rates</a:t>
            </a:r>
          </a:p>
        </p:txBody>
      </p:sp>
      <p:sp>
        <p:nvSpPr>
          <p:cNvPr id="23" name="Rectangle 22">
            <a:extLst>
              <a:ext uri="{FF2B5EF4-FFF2-40B4-BE49-F238E27FC236}">
                <a16:creationId xmlns:a16="http://schemas.microsoft.com/office/drawing/2014/main" id="{60916F76-1705-4249-BE3F-1F076B31C9CD}"/>
              </a:ext>
            </a:extLst>
          </p:cNvPr>
          <p:cNvSpPr/>
          <p:nvPr/>
        </p:nvSpPr>
        <p:spPr>
          <a:xfrm>
            <a:off x="2972680" y="2194182"/>
            <a:ext cx="6925733" cy="4551245"/>
          </a:xfrm>
          <a:prstGeom prst="rect">
            <a:avLst/>
          </a:prstGeom>
          <a:solidFill>
            <a:srgbClr val="E2B833">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2B833"/>
                </a:solidFill>
              </a:rPr>
              <a:t>School Actions</a:t>
            </a: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194182"/>
            <a:ext cx="1909894" cy="4551245"/>
          </a:xfrm>
          <a:prstGeom prst="rect">
            <a:avLst/>
          </a:prstGeom>
          <a:solidFill>
            <a:srgbClr val="E2B833">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2B833"/>
                </a:solidFill>
              </a:rPr>
              <a:t>School Measures</a:t>
            </a:r>
          </a:p>
          <a:p>
            <a:endParaRPr lang="en-US" sz="1100" dirty="0">
              <a:solidFill>
                <a:schemeClr val="tx1"/>
              </a:solidFill>
            </a:endParaRPr>
          </a:p>
        </p:txBody>
      </p:sp>
      <p:sp>
        <p:nvSpPr>
          <p:cNvPr id="10" name="Rectangle 9">
            <a:extLst>
              <a:ext uri="{FF2B5EF4-FFF2-40B4-BE49-F238E27FC236}">
                <a16:creationId xmlns:a16="http://schemas.microsoft.com/office/drawing/2014/main" id="{182CB4DE-8A34-48AB-9D09-C87A971C5C23}"/>
              </a:ext>
            </a:extLst>
          </p:cNvPr>
          <p:cNvSpPr/>
          <p:nvPr/>
        </p:nvSpPr>
        <p:spPr>
          <a:xfrm>
            <a:off x="790348" y="2103725"/>
            <a:ext cx="2074048" cy="3025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900" dirty="0">
                <a:solidFill>
                  <a:schemeClr val="tx1"/>
                </a:solidFill>
              </a:rPr>
              <a:t>We target early years learning to ensure students are well supported during their transition to Kindergarten, throughout their elementary years and to middle school.</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utilize developmentally appropriate practices through early years to foster growth and get students ready for the adolescent years.</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ensure students are engaged in their learning </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Find meaningful pathways, throughout secondary school and beyond graduation, including post-secondary, apprenticeship, college and workplace.</a:t>
            </a:r>
          </a:p>
        </p:txBody>
      </p:sp>
      <p:sp>
        <p:nvSpPr>
          <p:cNvPr id="2" name="TextBox 1">
            <a:extLst>
              <a:ext uri="{FF2B5EF4-FFF2-40B4-BE49-F238E27FC236}">
                <a16:creationId xmlns:a16="http://schemas.microsoft.com/office/drawing/2014/main" id="{6BB067FD-52D5-7F43-B9C9-91CC650E76C1}"/>
              </a:ext>
            </a:extLst>
          </p:cNvPr>
          <p:cNvSpPr txBox="1"/>
          <p:nvPr/>
        </p:nvSpPr>
        <p:spPr>
          <a:xfrm>
            <a:off x="3189249" y="2910468"/>
            <a:ext cx="6769751" cy="3139321"/>
          </a:xfrm>
          <a:prstGeom prst="rect">
            <a:avLst/>
          </a:prstGeom>
          <a:noFill/>
        </p:spPr>
        <p:txBody>
          <a:bodyPr wrap="square" rtlCol="0">
            <a:spAutoFit/>
          </a:bodyPr>
          <a:lstStyle/>
          <a:p>
            <a:pPr marL="285750" indent="-285750">
              <a:buFont typeface="Arial" panose="020B0604020202020204" pitchFamily="34" charset="0"/>
              <a:buChar char="•"/>
            </a:pPr>
            <a:r>
              <a:rPr lang="en-US" dirty="0"/>
              <a:t>To continue with Core team meetings to discuss student learning and address the needs of at-risk students</a:t>
            </a:r>
          </a:p>
          <a:p>
            <a:pPr marL="285750" indent="-285750">
              <a:buFont typeface="Arial" panose="020B0604020202020204" pitchFamily="34" charset="0"/>
              <a:buChar char="•"/>
            </a:pPr>
            <a:r>
              <a:rPr lang="en-US" dirty="0"/>
              <a:t>To continue to support our early learners through our K-1 Intervention time</a:t>
            </a:r>
          </a:p>
          <a:p>
            <a:pPr marL="285750" indent="-285750">
              <a:buFont typeface="Arial" panose="020B0604020202020204" pitchFamily="34" charset="0"/>
              <a:buChar char="•"/>
            </a:pPr>
            <a:r>
              <a:rPr lang="en-CA" dirty="0"/>
              <a:t>Continue with Tier 2 groups that support pre and early literacy skills such as Talking Tables and Moe the Mouse</a:t>
            </a:r>
            <a:endParaRPr lang="en-US" dirty="0"/>
          </a:p>
          <a:p>
            <a:pPr marL="285750" indent="-285750">
              <a:buFont typeface="Arial" panose="020B0604020202020204" pitchFamily="34" charset="0"/>
              <a:buChar char="•"/>
            </a:pPr>
            <a:r>
              <a:rPr lang="en-US" dirty="0"/>
              <a:t>To track students from year to year</a:t>
            </a:r>
          </a:p>
          <a:p>
            <a:pPr marL="285750" indent="-285750">
              <a:buFont typeface="Arial" panose="020B0604020202020204" pitchFamily="34" charset="0"/>
              <a:buChar char="•"/>
            </a:pPr>
            <a:r>
              <a:rPr lang="en-US" dirty="0"/>
              <a:t>To provide extra supports for at-risk students</a:t>
            </a:r>
          </a:p>
          <a:p>
            <a:pPr marL="285750" indent="-285750">
              <a:buFont typeface="Arial" panose="020B0604020202020204" pitchFamily="34" charset="0"/>
              <a:buChar char="•"/>
            </a:pPr>
            <a:endParaRPr lang="en-US" dirty="0"/>
          </a:p>
          <a:p>
            <a:endParaRPr lang="en-US" dirty="0"/>
          </a:p>
          <a:p>
            <a:endParaRPr lang="en-US" dirty="0"/>
          </a:p>
        </p:txBody>
      </p:sp>
      <p:pic>
        <p:nvPicPr>
          <p:cNvPr id="14" name="Picture 13">
            <a:extLst>
              <a:ext uri="{FF2B5EF4-FFF2-40B4-BE49-F238E27FC236}">
                <a16:creationId xmlns:a16="http://schemas.microsoft.com/office/drawing/2014/main" id="{278B839A-B2AD-4648-84A7-FA30BE870A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7272"/>
            <a:ext cx="1579169" cy="1625959"/>
          </a:xfrm>
          <a:prstGeom prst="rect">
            <a:avLst/>
          </a:prstGeom>
        </p:spPr>
      </p:pic>
      <p:sp>
        <p:nvSpPr>
          <p:cNvPr id="3" name="TextBox 2">
            <a:extLst>
              <a:ext uri="{FF2B5EF4-FFF2-40B4-BE49-F238E27FC236}">
                <a16:creationId xmlns:a16="http://schemas.microsoft.com/office/drawing/2014/main" id="{D52D677D-5EE2-5B4F-8871-997E5A272ADE}"/>
              </a:ext>
            </a:extLst>
          </p:cNvPr>
          <p:cNvSpPr txBox="1"/>
          <p:nvPr/>
        </p:nvSpPr>
        <p:spPr>
          <a:xfrm>
            <a:off x="10114982" y="2854712"/>
            <a:ext cx="1627252"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School based team/Core</a:t>
            </a:r>
          </a:p>
          <a:p>
            <a:pPr marL="285750" indent="-285750">
              <a:buFont typeface="Arial" panose="020B0604020202020204" pitchFamily="34" charset="0"/>
              <a:buChar char="•"/>
            </a:pPr>
            <a:r>
              <a:rPr lang="en-US" sz="1600" dirty="0"/>
              <a:t>KLST</a:t>
            </a:r>
          </a:p>
          <a:p>
            <a:pPr marL="285750" indent="-285750">
              <a:buFont typeface="Arial" panose="020B0604020202020204" pitchFamily="34" charset="0"/>
              <a:buChar char="•"/>
            </a:pPr>
            <a:r>
              <a:rPr lang="en-US" sz="1600" dirty="0"/>
              <a:t>District Assessments</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358177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3350af9-3c56-4c12-8c8c-8b84577a2da6">
      <UserInfo>
        <DisplayName>Paul Allanson</DisplayName>
        <AccountId>219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66602F588D5E4FB293AB468F375897" ma:contentTypeVersion="2" ma:contentTypeDescription="Create a new document." ma:contentTypeScope="" ma:versionID="d10e9c9d9e0124c460de710729df5fef">
  <xsd:schema xmlns:xsd="http://www.w3.org/2001/XMLSchema" xmlns:xs="http://www.w3.org/2001/XMLSchema" xmlns:p="http://schemas.microsoft.com/office/2006/metadata/properties" xmlns:ns2="a3350af9-3c56-4c12-8c8c-8b84577a2da6" targetNamespace="http://schemas.microsoft.com/office/2006/metadata/properties" ma:root="true" ma:fieldsID="c4cdf11ff772f32b320c15ab8f71ccb3" ns2:_="">
    <xsd:import namespace="a3350af9-3c56-4c12-8c8c-8b84577a2da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350af9-3c56-4c12-8c8c-8b84577a2d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6C24F7-275B-446D-9188-6735284E5863}">
  <ds:schemaRefs>
    <ds:schemaRef ds:uri="http://schemas.microsoft.com/sharepoint/v3/contenttype/forms"/>
  </ds:schemaRefs>
</ds:datastoreItem>
</file>

<file path=customXml/itemProps2.xml><?xml version="1.0" encoding="utf-8"?>
<ds:datastoreItem xmlns:ds="http://schemas.openxmlformats.org/officeDocument/2006/customXml" ds:itemID="{A736B8E3-2336-4673-95B9-F8ECFEC4D745}">
  <ds:schemaRefs>
    <ds:schemaRef ds:uri="http://schemas.microsoft.com/office/2006/metadata/properties"/>
    <ds:schemaRef ds:uri="http://schemas.microsoft.com/office/infopath/2007/PartnerControls"/>
    <ds:schemaRef ds:uri="a3350af9-3c56-4c12-8c8c-8b84577a2da6"/>
  </ds:schemaRefs>
</ds:datastoreItem>
</file>

<file path=customXml/itemProps3.xml><?xml version="1.0" encoding="utf-8"?>
<ds:datastoreItem xmlns:ds="http://schemas.openxmlformats.org/officeDocument/2006/customXml" ds:itemID="{9E7C34A2-6321-4066-BCFA-5A7B3BF7E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350af9-3c56-4c12-8c8c-8b84577a2d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800</TotalTime>
  <Words>1251</Words>
  <Application>Microsoft Macintosh PowerPoint</Application>
  <PresentationFormat>Widescreen</PresentationFormat>
  <Paragraphs>133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Rubio</dc:creator>
  <cp:lastModifiedBy>Charlotte DeBruyn</cp:lastModifiedBy>
  <cp:revision>42</cp:revision>
  <dcterms:created xsi:type="dcterms:W3CDTF">2021-06-07T17:31:30Z</dcterms:created>
  <dcterms:modified xsi:type="dcterms:W3CDTF">2021-12-08T22:39:40Z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0x010100F166602F588D5E4FB293AB468F375897</vt:lpwstr>
  </property>
</Properties>
</file>